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309" r:id="rId3"/>
    <p:sldId id="305" r:id="rId4"/>
    <p:sldId id="300" r:id="rId5"/>
    <p:sldId id="295" r:id="rId6"/>
    <p:sldId id="299" r:id="rId7"/>
    <p:sldId id="302" r:id="rId8"/>
    <p:sldId id="303" r:id="rId9"/>
    <p:sldId id="286" r:id="rId10"/>
    <p:sldId id="291" r:id="rId11"/>
    <p:sldId id="283" r:id="rId12"/>
    <p:sldId id="297" r:id="rId13"/>
    <p:sldId id="285" r:id="rId14"/>
    <p:sldId id="287" r:id="rId15"/>
    <p:sldId id="288" r:id="rId16"/>
    <p:sldId id="284" r:id="rId17"/>
    <p:sldId id="290" r:id="rId18"/>
    <p:sldId id="292" r:id="rId19"/>
    <p:sldId id="296" r:id="rId20"/>
    <p:sldId id="293" r:id="rId21"/>
    <p:sldId id="268" r:id="rId22"/>
    <p:sldId id="280" r:id="rId23"/>
    <p:sldId id="270" r:id="rId24"/>
    <p:sldId id="274" r:id="rId25"/>
    <p:sldId id="275" r:id="rId26"/>
    <p:sldId id="276" r:id="rId27"/>
    <p:sldId id="277" r:id="rId28"/>
    <p:sldId id="278" r:id="rId29"/>
    <p:sldId id="279" r:id="rId30"/>
    <p:sldId id="263" r:id="rId31"/>
    <p:sldId id="269" r:id="rId32"/>
    <p:sldId id="265" r:id="rId33"/>
    <p:sldId id="267" r:id="rId34"/>
    <p:sldId id="264" r:id="rId35"/>
    <p:sldId id="266" r:id="rId36"/>
    <p:sldId id="258" r:id="rId37"/>
    <p:sldId id="259" r:id="rId38"/>
    <p:sldId id="260" r:id="rId39"/>
    <p:sldId id="261" r:id="rId40"/>
    <p:sldId id="262" r:id="rId41"/>
  </p:sldIdLst>
  <p:sldSz cx="18288000" cy="10287000"/>
  <p:notesSz cx="6858000" cy="9144000"/>
  <p:embeddedFontLst>
    <p:embeddedFont>
      <p:font typeface="Elice DigitalBaeum OTF" panose="020B0600000101010101" pitchFamily="34" charset="-127"/>
      <p:regular r:id="rId43"/>
    </p:embeddedFont>
    <p:embeddedFont>
      <p:font typeface="Noto Sans CJK KR Regular" panose="020B0500000000000000" pitchFamily="34" charset="-128"/>
      <p:regular r:id="rId44"/>
    </p:embeddedFont>
    <p:embeddedFont>
      <p:font typeface="Pretendard ExtraLight" panose="02000303000000020004" pitchFamily="2" charset="-127"/>
      <p:regular r:id="rId45"/>
    </p:embeddedFont>
    <p:embeddedFont>
      <p:font typeface="Pretendard Light" panose="02000403000000020004" pitchFamily="2" charset="-127"/>
      <p:regular r:id="rId46"/>
    </p:embeddedFont>
    <p:embeddedFont>
      <p:font typeface="Pretendard Regular" panose="02000503000000020004" pitchFamily="2" charset="-127"/>
      <p:regular r:id="rId47"/>
    </p:embeddedFont>
    <p:embeddedFont>
      <p:font typeface="SB AggroOTF Light" panose="02020503020101020101" pitchFamily="18" charset="-127"/>
      <p:regular r:id="rId48"/>
    </p:embeddedFont>
    <p:embeddedFont>
      <p:font typeface="SB AggroOTF Medium" panose="02020503020101020101" pitchFamily="18" charset="-127"/>
      <p:regular r:id="rId49"/>
    </p:embeddedFont>
    <p:embeddedFont>
      <p:font typeface="맑은 고딕" panose="020B0503020000020004" pitchFamily="34" charset="-127"/>
      <p:regular r:id="rId50"/>
      <p:bold r:id="rId51"/>
    </p:embeddedFont>
    <p:embeddedFont>
      <p:font typeface="Pretendard Medium" panose="020B0704020202020204" pitchFamily="34" charset="0"/>
      <p:bold r:id="rId52"/>
    </p:embeddedFont>
    <p:embeddedFont>
      <p:font typeface="Pretendard SemiBold" panose="020B0704020202020204" pitchFamily="34" charset="0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939"/>
    <a:srgbClr val="DFDFDF"/>
    <a:srgbClr val="D37DFF"/>
    <a:srgbClr val="F5E1FF"/>
    <a:srgbClr val="FFFFFF"/>
    <a:srgbClr val="4F81BD"/>
    <a:srgbClr val="E6FD72"/>
    <a:srgbClr val="DCDEEC"/>
    <a:srgbClr val="21243D"/>
    <a:srgbClr val="2E3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5" autoAdjust="0"/>
    <p:restoredTop sz="86067" autoAdjust="0"/>
  </p:normalViewPr>
  <p:slideViewPr>
    <p:cSldViewPr>
      <p:cViewPr varScale="1">
        <p:scale>
          <a:sx n="89" d="100"/>
          <a:sy n="89" d="100"/>
        </p:scale>
        <p:origin x="17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E6E9E-A659-44DB-8464-00CCED09B315}" type="datetimeFigureOut">
              <a:rPr lang="ko-KR" altLang="en-US" smtClean="0"/>
              <a:t>2024. 9. 21.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BB974-46D3-4742-8B4F-A4D68CA88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95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46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425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혹시 이중에 개발자에 관심 </a:t>
            </a:r>
            <a:r>
              <a:rPr lang="ko-KR" altLang="en-US" dirty="0" err="1"/>
              <a:t>있으신분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BB974-46D3-4742-8B4F-A4D68CA88BB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93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88CBB81-4E68-418D-86E2-2641B089DA79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B7D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79DF3AA5-AB25-4CA6-B7E2-E6E380E0C4B0}"/>
              </a:ext>
            </a:extLst>
          </p:cNvPr>
          <p:cNvSpPr/>
          <p:nvPr userDrawn="1"/>
        </p:nvSpPr>
        <p:spPr>
          <a:xfrm>
            <a:off x="585786" y="1243012"/>
            <a:ext cx="17116428" cy="9043988"/>
          </a:xfrm>
          <a:prstGeom prst="round2SameRect">
            <a:avLst>
              <a:gd name="adj1" fmla="val 2486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srgbClr val="85B3D5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42A0C4B-AE00-4D01-9509-0A5B817D0116}"/>
              </a:ext>
            </a:extLst>
          </p:cNvPr>
          <p:cNvSpPr/>
          <p:nvPr userDrawn="1"/>
        </p:nvSpPr>
        <p:spPr>
          <a:xfrm flipH="1">
            <a:off x="514348" y="1622019"/>
            <a:ext cx="4695680" cy="692556"/>
          </a:xfrm>
          <a:custGeom>
            <a:avLst/>
            <a:gdLst>
              <a:gd name="connsiteX0" fmla="*/ 2804867 w 2804867"/>
              <a:gd name="connsiteY0" fmla="*/ 0 h 413684"/>
              <a:gd name="connsiteX1" fmla="*/ 291084 w 2804867"/>
              <a:gd name="connsiteY1" fmla="*/ 0 h 413684"/>
              <a:gd name="connsiteX2" fmla="*/ 163861 w 2804867"/>
              <a:gd name="connsiteY2" fmla="*/ 0 h 413684"/>
              <a:gd name="connsiteX3" fmla="*/ 123699 w 2804867"/>
              <a:gd name="connsiteY3" fmla="*/ 20479 h 413684"/>
              <a:gd name="connsiteX4" fmla="*/ 9470 w 2804867"/>
              <a:gd name="connsiteY4" fmla="*/ 177602 h 413684"/>
              <a:gd name="connsiteX5" fmla="*/ 0 w 2804867"/>
              <a:gd name="connsiteY5" fmla="*/ 206794 h 413684"/>
              <a:gd name="connsiteX6" fmla="*/ 0 w 2804867"/>
              <a:gd name="connsiteY6" fmla="*/ 206805 h 413684"/>
              <a:gd name="connsiteX7" fmla="*/ 9470 w 2804867"/>
              <a:gd name="connsiteY7" fmla="*/ 236082 h 413684"/>
              <a:gd name="connsiteX8" fmla="*/ 123699 w 2804867"/>
              <a:gd name="connsiteY8" fmla="*/ 393205 h 413684"/>
              <a:gd name="connsiteX9" fmla="*/ 163861 w 2804867"/>
              <a:gd name="connsiteY9" fmla="*/ 413684 h 413684"/>
              <a:gd name="connsiteX10" fmla="*/ 291084 w 2804867"/>
              <a:gd name="connsiteY10" fmla="*/ 413684 h 413684"/>
              <a:gd name="connsiteX11" fmla="*/ 2804867 w 2804867"/>
              <a:gd name="connsiteY11" fmla="*/ 413684 h 41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4867" h="413684">
                <a:moveTo>
                  <a:pt x="2804867" y="0"/>
                </a:moveTo>
                <a:lnTo>
                  <a:pt x="291084" y="0"/>
                </a:lnTo>
                <a:lnTo>
                  <a:pt x="163861" y="0"/>
                </a:lnTo>
                <a:cubicBezTo>
                  <a:pt x="147933" y="0"/>
                  <a:pt x="133028" y="7623"/>
                  <a:pt x="123699" y="20479"/>
                </a:cubicBezTo>
                <a:lnTo>
                  <a:pt x="9470" y="177602"/>
                </a:lnTo>
                <a:lnTo>
                  <a:pt x="0" y="206794"/>
                </a:lnTo>
                <a:lnTo>
                  <a:pt x="0" y="206805"/>
                </a:lnTo>
                <a:lnTo>
                  <a:pt x="9470" y="236082"/>
                </a:lnTo>
                <a:lnTo>
                  <a:pt x="123699" y="393205"/>
                </a:lnTo>
                <a:cubicBezTo>
                  <a:pt x="133028" y="406061"/>
                  <a:pt x="148047" y="413684"/>
                  <a:pt x="163861" y="413684"/>
                </a:cubicBezTo>
                <a:lnTo>
                  <a:pt x="291084" y="413684"/>
                </a:lnTo>
                <a:lnTo>
                  <a:pt x="2804867" y="413684"/>
                </a:lnTo>
                <a:close/>
              </a:path>
            </a:pathLst>
          </a:custGeom>
          <a:solidFill>
            <a:srgbClr val="0C6CB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DE71D66-61C9-47D5-BA54-C4E5AA6F48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976" y="519796"/>
            <a:ext cx="16387763" cy="646331"/>
          </a:xfrm>
        </p:spPr>
        <p:txBody>
          <a:bodyPr wrap="square" lIns="0" rIns="0" anchor="ctr">
            <a:spAutoFit/>
          </a:bodyPr>
          <a:lstStyle>
            <a:lvl1pPr marL="0" indent="0">
              <a:buNone/>
              <a:defRPr kumimoji="0" lang="ko-KR" altLang="en-US" sz="3600" i="0" u="none" strike="noStrike" cap="none" spc="0" normalizeH="0" baseline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marL="342900" marR="0" lvl="0" indent="-34290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87657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wa.douzone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8.png"/><Relationship Id="rId3" Type="http://schemas.openxmlformats.org/officeDocument/2006/relationships/image" Target="../media/image48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9.png"/><Relationship Id="rId15" Type="http://schemas.openxmlformats.org/officeDocument/2006/relationships/image" Target="../media/image45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9.png"/><Relationship Id="rId15" Type="http://schemas.openxmlformats.org/officeDocument/2006/relationships/image" Target="../media/image45.png"/><Relationship Id="rId10" Type="http://schemas.openxmlformats.org/officeDocument/2006/relationships/image" Target="../media/image51.png"/><Relationship Id="rId19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9.png"/><Relationship Id="rId15" Type="http://schemas.openxmlformats.org/officeDocument/2006/relationships/image" Target="../media/image45.png"/><Relationship Id="rId10" Type="http://schemas.openxmlformats.org/officeDocument/2006/relationships/image" Target="../media/image51.png"/><Relationship Id="rId19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9.png"/><Relationship Id="rId15" Type="http://schemas.openxmlformats.org/officeDocument/2006/relationships/image" Target="../media/image45.png"/><Relationship Id="rId10" Type="http://schemas.openxmlformats.org/officeDocument/2006/relationships/image" Target="../media/image51.png"/><Relationship Id="rId19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58.png"/><Relationship Id="rId3" Type="http://schemas.openxmlformats.org/officeDocument/2006/relationships/image" Target="../media/image48.png"/><Relationship Id="rId21" Type="http://schemas.openxmlformats.org/officeDocument/2006/relationships/image" Target="../media/image61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57.png"/><Relationship Id="rId2" Type="http://schemas.openxmlformats.org/officeDocument/2006/relationships/image" Target="../media/image1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9.png"/><Relationship Id="rId15" Type="http://schemas.openxmlformats.org/officeDocument/2006/relationships/image" Target="../media/image45.png"/><Relationship Id="rId23" Type="http://schemas.openxmlformats.org/officeDocument/2006/relationships/image" Target="../media/image63.png"/><Relationship Id="rId10" Type="http://schemas.openxmlformats.org/officeDocument/2006/relationships/image" Target="../media/image51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12.png"/><Relationship Id="rId22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66.png"/><Relationship Id="rId3" Type="http://schemas.openxmlformats.org/officeDocument/2006/relationships/image" Target="../media/image48.png"/><Relationship Id="rId21" Type="http://schemas.openxmlformats.org/officeDocument/2006/relationships/image" Target="../media/image68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64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9.png"/><Relationship Id="rId15" Type="http://schemas.openxmlformats.org/officeDocument/2006/relationships/image" Target="../media/image45.png"/><Relationship Id="rId10" Type="http://schemas.openxmlformats.org/officeDocument/2006/relationships/image" Target="../media/image51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71.png"/><Relationship Id="rId3" Type="http://schemas.openxmlformats.org/officeDocument/2006/relationships/image" Target="../media/image48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70.png"/><Relationship Id="rId2" Type="http://schemas.openxmlformats.org/officeDocument/2006/relationships/image" Target="../media/image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9.png"/><Relationship Id="rId15" Type="http://schemas.openxmlformats.org/officeDocument/2006/relationships/image" Target="../media/image45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68.png"/><Relationship Id="rId26" Type="http://schemas.openxmlformats.org/officeDocument/2006/relationships/image" Target="../media/image78.png"/><Relationship Id="rId3" Type="http://schemas.openxmlformats.org/officeDocument/2006/relationships/image" Target="../media/image48.png"/><Relationship Id="rId21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54.png"/><Relationship Id="rId25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76.png"/><Relationship Id="rId5" Type="http://schemas.openxmlformats.org/officeDocument/2006/relationships/image" Target="../media/image49.png"/><Relationship Id="rId15" Type="http://schemas.openxmlformats.org/officeDocument/2006/relationships/image" Target="../media/image45.png"/><Relationship Id="rId23" Type="http://schemas.openxmlformats.org/officeDocument/2006/relationships/image" Target="../media/image13.png"/><Relationship Id="rId28" Type="http://schemas.openxmlformats.org/officeDocument/2006/relationships/image" Target="../media/image80.png"/><Relationship Id="rId10" Type="http://schemas.openxmlformats.org/officeDocument/2006/relationships/image" Target="../media/image51.png"/><Relationship Id="rId19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12.png"/><Relationship Id="rId22" Type="http://schemas.openxmlformats.org/officeDocument/2006/relationships/image" Target="../media/image75.png"/><Relationship Id="rId27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83.png"/><Relationship Id="rId26" Type="http://schemas.openxmlformats.org/officeDocument/2006/relationships/image" Target="../media/image88.png"/><Relationship Id="rId3" Type="http://schemas.openxmlformats.org/officeDocument/2006/relationships/image" Target="../media/image48.png"/><Relationship Id="rId21" Type="http://schemas.openxmlformats.org/officeDocument/2006/relationships/image" Target="../media/image86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82.png"/><Relationship Id="rId25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45.png"/><Relationship Id="rId23" Type="http://schemas.openxmlformats.org/officeDocument/2006/relationships/image" Target="../media/image72.png"/><Relationship Id="rId28" Type="http://schemas.openxmlformats.org/officeDocument/2006/relationships/image" Target="../media/image90.png"/><Relationship Id="rId10" Type="http://schemas.openxmlformats.org/officeDocument/2006/relationships/image" Target="../media/image51.png"/><Relationship Id="rId19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12.png"/><Relationship Id="rId22" Type="http://schemas.openxmlformats.org/officeDocument/2006/relationships/image" Target="../media/image87.png"/><Relationship Id="rId27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29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638300"/>
            <a:ext cx="16738600" cy="819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38300"/>
            <a:ext cx="520700" cy="819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3492500"/>
            <a:ext cx="5029200" cy="5575300"/>
          </a:xfrm>
          <a:prstGeom prst="rect">
            <a:avLst/>
          </a:prstGeom>
          <a:effectLst>
            <a:outerShdw blurRad="912198" dir="2700000">
              <a:srgbClr val="1C2939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3060700" y="5715000"/>
            <a:ext cx="8191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7848600"/>
            <a:ext cx="685800" cy="698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34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4200" y="5956300"/>
            <a:ext cx="10045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7800" b="0" i="0" u="none" strike="noStrike" spc="-600" dirty="0">
                <a:solidFill>
                  <a:srgbClr val="D37DFF"/>
                </a:solidFill>
                <a:latin typeface="SB AggroOTF Light"/>
                <a:ea typeface="SB AggroOTF Light"/>
              </a:rPr>
              <a:t>IT </a:t>
            </a:r>
            <a:r>
              <a:rPr lang="en-US" sz="7800" b="0" i="0" u="none" strike="noStrike" spc="-600" dirty="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SB AggroOTF Light" panose="020B0600000101010101" charset="-127"/>
                <a:ea typeface="SB AggroOTF Light" panose="020B0600000101010101" charset="-127"/>
              </a:rPr>
              <a:t>웹개발자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SB AggroOTF Light"/>
              </a:rPr>
              <a:t>  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SB AggroOTF Light"/>
                <a:ea typeface="SB AggroOTF Light"/>
              </a:rPr>
              <a:t>강의</a:t>
            </a:r>
            <a:endParaRPr lang="ko-KR" sz="7800" b="0" i="0" u="none" strike="noStrike" spc="-6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73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 dirty="0">
                <a:solidFill>
                  <a:srgbClr val="E6FD72"/>
                </a:solidFill>
                <a:latin typeface="Noto Sans CJK KR Regular"/>
              </a:rPr>
              <a:t>{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6800" y="4165600"/>
            <a:ext cx="91440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1000" b="0" i="0" u="none" strike="noStrike" spc="-600" dirty="0">
                <a:solidFill>
                  <a:srgbClr val="E6FD72"/>
                </a:solidFill>
                <a:ea typeface="SB AggroOTF Light"/>
              </a:rPr>
              <a:t>나도 할 수 있다</a:t>
            </a:r>
            <a:endParaRPr lang="ko-KR" sz="11000" b="0" i="0" u="none" strike="noStrike" spc="-6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54200" y="7835900"/>
            <a:ext cx="3911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// Ready to Start?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Elice DigitalBaeum OTF"/>
              </a:rPr>
              <a:t>"Next Page"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060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>
                <a:solidFill>
                  <a:srgbClr val="FFFFFF"/>
                </a:solidFill>
                <a:latin typeface="Noto Sans CJK KR Regular"/>
              </a:rPr>
              <a:t>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54200" y="2959100"/>
            <a:ext cx="7340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// Welcome to the Coding Plan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Elice DigitalBaeum OTF"/>
              </a:rPr>
              <a:t>"Developer's Programming Plan"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4200" y="8877300"/>
            <a:ext cx="1526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38300"/>
            <a:ext cx="16738600" cy="819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38300"/>
            <a:ext cx="520700" cy="819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3060700" y="5715000"/>
            <a:ext cx="8191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7848600"/>
            <a:ext cx="685800" cy="698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34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4200" y="5956300"/>
            <a:ext cx="10045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7800" b="0" i="0" u="none" strike="noStrike" spc="-600" dirty="0">
                <a:solidFill>
                  <a:srgbClr val="D37DFF"/>
                </a:solidFill>
                <a:latin typeface="SB AggroOTF Light"/>
                <a:ea typeface="SB AggroOTF Light"/>
              </a:rPr>
              <a:t>IT </a:t>
            </a:r>
            <a:r>
              <a:rPr lang="en-US" sz="7800" b="0" i="0" u="none" strike="noStrike" spc="-600" dirty="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SB AggroOTF Light" panose="020B0600000101010101" charset="-127"/>
                <a:ea typeface="SB AggroOTF Light" panose="020B0600000101010101" charset="-127"/>
              </a:rPr>
              <a:t>웹개발자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SB AggroOTF Light"/>
              </a:rPr>
              <a:t>  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SB AggroOTF Light"/>
                <a:ea typeface="SB AggroOTF Light"/>
              </a:rPr>
              <a:t>강의</a:t>
            </a:r>
            <a:endParaRPr lang="ko-KR" sz="7800" b="0" i="0" u="none" strike="noStrike" spc="-6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73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>
                <a:solidFill>
                  <a:srgbClr val="E6FD72"/>
                </a:solidFill>
                <a:latin typeface="Noto Sans CJK KR Regular"/>
              </a:rPr>
              <a:t>{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6800" y="4165600"/>
            <a:ext cx="91440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1000" b="0" i="0" u="none" strike="noStrike" spc="-600" dirty="0">
                <a:solidFill>
                  <a:srgbClr val="E6FD72"/>
                </a:solidFill>
                <a:ea typeface="SB AggroOTF Light"/>
              </a:rPr>
              <a:t>감사합니다</a:t>
            </a:r>
            <a:r>
              <a:rPr lang="en-US" altLang="ko-KR" sz="11000" b="0" i="0" u="none" strike="noStrike" spc="-600" dirty="0">
                <a:solidFill>
                  <a:srgbClr val="E6FD72"/>
                </a:solidFill>
                <a:ea typeface="SB AggroOTF Light"/>
              </a:rPr>
              <a:t>.</a:t>
            </a:r>
            <a:endParaRPr lang="ko-KR" sz="11000" b="0" i="0" u="none" strike="noStrike" spc="-6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54200" y="7835900"/>
            <a:ext cx="3911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// Ready to Start?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Elice DigitalBaeum OTF"/>
              </a:rPr>
              <a:t>"Next Page"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060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>
                <a:solidFill>
                  <a:srgbClr val="FFFFFF"/>
                </a:solidFill>
                <a:latin typeface="Noto Sans CJK KR Regular"/>
              </a:rPr>
              <a:t>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54200" y="2959100"/>
            <a:ext cx="7340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// Welcome to the Coding Plan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Elice DigitalBaeum OTF"/>
              </a:rPr>
              <a:t>"Developer's Programming Plan"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4200" y="8877300"/>
            <a:ext cx="1526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</p:txBody>
      </p:sp>
      <p:pic>
        <p:nvPicPr>
          <p:cNvPr id="29" name="Picture 7">
            <a:extLst>
              <a:ext uri="{FF2B5EF4-FFF2-40B4-BE49-F238E27FC236}">
                <a16:creationId xmlns:a16="http://schemas.microsoft.com/office/drawing/2014/main" id="{AD560489-A4D4-E180-4043-E841ABC876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2900" y="3492500"/>
            <a:ext cx="5029200" cy="5575300"/>
          </a:xfrm>
          <a:prstGeom prst="rect">
            <a:avLst/>
          </a:prstGeom>
          <a:effectLst>
            <a:outerShdw blurRad="912198" dir="2700000">
              <a:srgbClr val="1C2939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25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5A19BD3E-28A4-C9FF-F83E-C7D925BB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8255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7A4EB486-ED58-EB39-FBFD-BFA04FE59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7899400"/>
            <a:ext cx="2387600" cy="6350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5F56466B-9C57-60DF-A160-A46F1D4B61A0}"/>
              </a:ext>
            </a:extLst>
          </p:cNvPr>
          <p:cNvSpPr txBox="1"/>
          <p:nvPr/>
        </p:nvSpPr>
        <p:spPr>
          <a:xfrm>
            <a:off x="1828800" y="8051800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00074E"/>
                </a:solidFill>
                <a:ea typeface="Pretendard Medium"/>
              </a:rPr>
              <a:t># </a:t>
            </a:r>
            <a:r>
              <a:rPr lang="ko-KR" altLang="en-US" dirty="0">
                <a:solidFill>
                  <a:srgbClr val="00074E"/>
                </a:solidFill>
                <a:ea typeface="Pretendard Medium"/>
              </a:rPr>
              <a:t>웹개발자</a:t>
            </a:r>
            <a:endParaRPr lang="en-US" altLang="ko-KR" dirty="0">
              <a:solidFill>
                <a:srgbClr val="00074E"/>
              </a:solidFill>
              <a:ea typeface="Pretendard Medium"/>
            </a:endParaRP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9F799692-BC12-7154-2361-206E58B6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7899400"/>
            <a:ext cx="2387600" cy="63500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234E2842-9086-6862-9948-9991421C5D62}"/>
              </a:ext>
            </a:extLst>
          </p:cNvPr>
          <p:cNvSpPr txBox="1"/>
          <p:nvPr/>
        </p:nvSpPr>
        <p:spPr>
          <a:xfrm>
            <a:off x="4318000" y="8051800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00074E"/>
                </a:solidFill>
                <a:latin typeface="Pretendard Medium"/>
              </a:rPr>
              <a:t>#</a:t>
            </a:r>
            <a:r>
              <a:rPr lang="ko-KR" altLang="en-US" dirty="0">
                <a:solidFill>
                  <a:srgbClr val="00074E"/>
                </a:solidFill>
                <a:latin typeface="Pretendard Medium"/>
              </a:rPr>
              <a:t>월급쟁이</a:t>
            </a:r>
            <a:endParaRPr lang="en-US" altLang="ko-KR" dirty="0">
              <a:solidFill>
                <a:srgbClr val="00074E"/>
              </a:solidFill>
              <a:latin typeface="Pretendard Medium"/>
            </a:endParaRP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93137877-8DA1-C160-75C4-64677F25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7899400"/>
            <a:ext cx="2387600" cy="635000"/>
          </a:xfrm>
          <a:prstGeom prst="rect">
            <a:avLst/>
          </a:prstGeom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id="{CE9E2DA0-25EE-BF70-8323-36E7312B21B1}"/>
              </a:ext>
            </a:extLst>
          </p:cNvPr>
          <p:cNvSpPr txBox="1"/>
          <p:nvPr/>
        </p:nvSpPr>
        <p:spPr>
          <a:xfrm>
            <a:off x="6807200" y="8051800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00074E"/>
                </a:solidFill>
                <a:latin typeface="Pretendard Medium"/>
              </a:rPr>
              <a:t>#GPT</a:t>
            </a:r>
            <a:r>
              <a:rPr lang="ko-KR" altLang="en-US" sz="1800" b="0" i="0" u="none" strike="noStrike" dirty="0">
                <a:solidFill>
                  <a:srgbClr val="00074E"/>
                </a:solidFill>
                <a:latin typeface="Pretendard Medium"/>
              </a:rPr>
              <a:t>충</a:t>
            </a:r>
            <a:endParaRPr lang="en-US" altLang="ko-KR" sz="1800" b="0" i="0" u="none" strike="noStrike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76BAF46C-7E25-1BBB-0027-0DF10C35333D}"/>
              </a:ext>
            </a:extLst>
          </p:cNvPr>
          <p:cNvSpPr txBox="1"/>
          <p:nvPr/>
        </p:nvSpPr>
        <p:spPr>
          <a:xfrm>
            <a:off x="1739900" y="4660900"/>
            <a:ext cx="69469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해당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페이지는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많은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분량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텍스트를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입력할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때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쓰기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좋은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페이지입니다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. 7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줄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이상의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텍스트를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넣어야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할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때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이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페이지를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활용해보세요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중요한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내용이나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길게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의견을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보여주어야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할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경우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해당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페이지를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활용해보세요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가독성의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핵심은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얼마나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내용을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간결하게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전달하는가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입니다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쉽게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읽을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있고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눈에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잘띄는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것이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중요해요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. 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프레젠테이션의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전체적인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톤앤매너와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맞는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폰트와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색상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등을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활용해주세요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. 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줄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글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중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강조하고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싶은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부분은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볼드체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또는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큰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사이즈로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표현해보세요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구체적인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예시나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수치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등을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활용하면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C2C2C"/>
                </a:solidFill>
                <a:ea typeface="Pretendard Regular"/>
              </a:rPr>
              <a:t>좋습니다</a:t>
            </a:r>
            <a:r>
              <a:rPr lang="en-US" sz="19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80A8122-2D02-BBBE-6566-BAE92D666792}"/>
              </a:ext>
            </a:extLst>
          </p:cNvPr>
          <p:cNvSpPr txBox="1"/>
          <p:nvPr/>
        </p:nvSpPr>
        <p:spPr>
          <a:xfrm>
            <a:off x="1460500" y="3213100"/>
            <a:ext cx="7493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강사소개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378445-74D8-A547-E842-E265481CE1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1" t="30278" r="42665" b="24337"/>
          <a:stretch/>
        </p:blipFill>
        <p:spPr>
          <a:xfrm>
            <a:off x="11493500" y="2933700"/>
            <a:ext cx="4507441" cy="6375849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64FBEDE-942D-3D4A-5C4A-A24235994E23}"/>
              </a:ext>
            </a:extLst>
          </p:cNvPr>
          <p:cNvGrpSpPr/>
          <p:nvPr/>
        </p:nvGrpSpPr>
        <p:grpSpPr>
          <a:xfrm>
            <a:off x="1523470" y="8572500"/>
            <a:ext cx="2541059" cy="610659"/>
            <a:chOff x="1523470" y="7886700"/>
            <a:chExt cx="2541059" cy="610659"/>
          </a:xfrm>
          <a:solidFill>
            <a:srgbClr val="E6FD72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DCE5FEF-03FA-D994-B858-C44EC07E6052}"/>
                </a:ext>
              </a:extLst>
            </p:cNvPr>
            <p:cNvSpPr/>
            <p:nvPr/>
          </p:nvSpPr>
          <p:spPr>
            <a:xfrm>
              <a:off x="1828800" y="7886700"/>
              <a:ext cx="1930400" cy="6106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95AD173-AA8F-383A-3824-FCF7570542A9}"/>
                </a:ext>
              </a:extLst>
            </p:cNvPr>
            <p:cNvSpPr/>
            <p:nvPr/>
          </p:nvSpPr>
          <p:spPr>
            <a:xfrm>
              <a:off x="15234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A6168EA-D470-9178-8EEC-AFBAE329E2C4}"/>
                </a:ext>
              </a:extLst>
            </p:cNvPr>
            <p:cNvSpPr/>
            <p:nvPr/>
          </p:nvSpPr>
          <p:spPr>
            <a:xfrm>
              <a:off x="34538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8">
            <a:extLst>
              <a:ext uri="{FF2B5EF4-FFF2-40B4-BE49-F238E27FC236}">
                <a16:creationId xmlns:a16="http://schemas.microsoft.com/office/drawing/2014/main" id="{6455BC59-9003-AEF3-267D-19172F213E9C}"/>
              </a:ext>
            </a:extLst>
          </p:cNvPr>
          <p:cNvSpPr txBox="1"/>
          <p:nvPr/>
        </p:nvSpPr>
        <p:spPr>
          <a:xfrm>
            <a:off x="1812131" y="8719079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00074E"/>
                </a:solidFill>
                <a:ea typeface="Pretendard Medium"/>
              </a:rPr>
              <a:t># </a:t>
            </a:r>
            <a:r>
              <a:rPr lang="ko-KR" altLang="en-US" dirty="0">
                <a:solidFill>
                  <a:srgbClr val="00074E"/>
                </a:solidFill>
                <a:ea typeface="Pretendard Medium"/>
              </a:rPr>
              <a:t>웹개발자</a:t>
            </a:r>
            <a:endParaRPr lang="en-US" altLang="ko-KR" dirty="0">
              <a:solidFill>
                <a:srgbClr val="00074E"/>
              </a:solidFill>
              <a:ea typeface="Pretendard Medium"/>
            </a:endParaRPr>
          </a:p>
        </p:txBody>
      </p:sp>
      <p:pic>
        <p:nvPicPr>
          <p:cNvPr id="43" name="Picture 30">
            <a:extLst>
              <a:ext uri="{FF2B5EF4-FFF2-40B4-BE49-F238E27FC236}">
                <a16:creationId xmlns:a16="http://schemas.microsoft.com/office/drawing/2014/main" id="{B305E178-AFBB-2725-25E7-038D3296D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0120" y="4305300"/>
            <a:ext cx="2197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5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832FA6-7463-55A6-44E6-E7D492ECF309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Bold" panose="02000000000000000000" pitchFamily="2" charset="-127"/>
              </a:rPr>
              <a:t>강사 소개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E6FD72"/>
                </a:solidFill>
              </a:rPr>
              <a:t>{</a:t>
            </a:r>
            <a:r>
              <a:rPr lang="ko-KR" altLang="en-US" sz="2400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dirty="0">
                <a:solidFill>
                  <a:srgbClr val="D37DFF"/>
                </a:solidFill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876274F-C2FD-B220-5516-6DD0E4A105E8}"/>
              </a:ext>
            </a:extLst>
          </p:cNvPr>
          <p:cNvSpPr txBox="1">
            <a:spLocks/>
          </p:cNvSpPr>
          <p:nvPr/>
        </p:nvSpPr>
        <p:spPr>
          <a:xfrm>
            <a:off x="2247368" y="3695700"/>
            <a:ext cx="3696231" cy="94673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4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임종현 </a:t>
            </a:r>
            <a:r>
              <a:rPr lang="ko-KR" altLang="en-US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강사</a:t>
            </a:r>
            <a:endParaRPr lang="ko-KR" altLang="en-US" sz="24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314DE2F-0544-1A73-8E09-7C9CC89903B2}"/>
              </a:ext>
            </a:extLst>
          </p:cNvPr>
          <p:cNvSpPr txBox="1">
            <a:spLocks/>
          </p:cNvSpPr>
          <p:nvPr/>
        </p:nvSpPr>
        <p:spPr>
          <a:xfrm>
            <a:off x="2737643" y="4604553"/>
            <a:ext cx="6058431" cy="2235805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수십만명이 사용하는 소프트웨어 개발자 </a:t>
            </a:r>
            <a:endParaRPr lang="en-US" altLang="ko-KR" sz="2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지식</a:t>
            </a:r>
            <a:r>
              <a:rPr lang="en-US" altLang="ko-KR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 공유에 뿌듯함을 느끼는 사람</a:t>
            </a:r>
            <a:endParaRPr lang="en-US" altLang="ko-KR" sz="2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현직 웹개발자</a:t>
            </a:r>
            <a:endParaRPr lang="ko-KR" altLang="en-US" sz="2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endParaRPr lang="ko-KR" altLang="en-US" sz="2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1327FC-D821-4941-EC75-684921A58A2E}"/>
              </a:ext>
            </a:extLst>
          </p:cNvPr>
          <p:cNvGrpSpPr/>
          <p:nvPr/>
        </p:nvGrpSpPr>
        <p:grpSpPr>
          <a:xfrm>
            <a:off x="2209800" y="8572500"/>
            <a:ext cx="2541059" cy="610659"/>
            <a:chOff x="1523470" y="7886700"/>
            <a:chExt cx="2541059" cy="610659"/>
          </a:xfrm>
          <a:solidFill>
            <a:srgbClr val="E6FD72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28E04C-07CA-B530-F513-310E8F07B823}"/>
                </a:ext>
              </a:extLst>
            </p:cNvPr>
            <p:cNvSpPr/>
            <p:nvPr/>
          </p:nvSpPr>
          <p:spPr>
            <a:xfrm>
              <a:off x="1828800" y="7886700"/>
              <a:ext cx="1930400" cy="6106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C437FA-25CE-4D83-325C-37D803FEE2BB}"/>
                </a:ext>
              </a:extLst>
            </p:cNvPr>
            <p:cNvSpPr/>
            <p:nvPr/>
          </p:nvSpPr>
          <p:spPr>
            <a:xfrm>
              <a:off x="15234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1089624-5976-4F4F-F35E-5903F5647DC0}"/>
                </a:ext>
              </a:extLst>
            </p:cNvPr>
            <p:cNvSpPr/>
            <p:nvPr/>
          </p:nvSpPr>
          <p:spPr>
            <a:xfrm>
              <a:off x="34538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2BDF9CDB-7834-2952-C504-65EFAD413AB2}"/>
              </a:ext>
            </a:extLst>
          </p:cNvPr>
          <p:cNvSpPr txBox="1"/>
          <p:nvPr/>
        </p:nvSpPr>
        <p:spPr>
          <a:xfrm>
            <a:off x="2498461" y="8719079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00074E"/>
                </a:solidFill>
                <a:ea typeface="Pretendard Medium"/>
              </a:rPr>
              <a:t># </a:t>
            </a:r>
            <a:r>
              <a:rPr lang="ko-KR" altLang="en-US" sz="2000" b="1" dirty="0">
                <a:solidFill>
                  <a:srgbClr val="00074E"/>
                </a:solidFill>
                <a:ea typeface="Pretendard Medium"/>
              </a:rPr>
              <a:t>웹 개발자</a:t>
            </a:r>
            <a:endParaRPr lang="en-US" altLang="ko-KR" sz="2000" b="1" dirty="0">
              <a:solidFill>
                <a:srgbClr val="00074E"/>
              </a:solidFill>
              <a:ea typeface="Pretendard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16C656-43F7-C740-3A29-86BEC8F43CA8}"/>
              </a:ext>
            </a:extLst>
          </p:cNvPr>
          <p:cNvGrpSpPr/>
          <p:nvPr/>
        </p:nvGrpSpPr>
        <p:grpSpPr>
          <a:xfrm>
            <a:off x="5156200" y="8569796"/>
            <a:ext cx="2541059" cy="610659"/>
            <a:chOff x="1523470" y="7886700"/>
            <a:chExt cx="2541059" cy="610659"/>
          </a:xfrm>
          <a:solidFill>
            <a:srgbClr val="E6FD72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8D7C49-A17A-0DC3-83A2-1B8877E46931}"/>
                </a:ext>
              </a:extLst>
            </p:cNvPr>
            <p:cNvSpPr/>
            <p:nvPr/>
          </p:nvSpPr>
          <p:spPr>
            <a:xfrm>
              <a:off x="1828800" y="7886700"/>
              <a:ext cx="1930400" cy="6106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4385C51-F179-6453-C8B3-59472B0A095B}"/>
                </a:ext>
              </a:extLst>
            </p:cNvPr>
            <p:cNvSpPr/>
            <p:nvPr/>
          </p:nvSpPr>
          <p:spPr>
            <a:xfrm>
              <a:off x="15234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557C76D-2B70-7DBA-3327-B7817D8C00FF}"/>
                </a:ext>
              </a:extLst>
            </p:cNvPr>
            <p:cNvSpPr/>
            <p:nvPr/>
          </p:nvSpPr>
          <p:spPr>
            <a:xfrm>
              <a:off x="34538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8">
            <a:extLst>
              <a:ext uri="{FF2B5EF4-FFF2-40B4-BE49-F238E27FC236}">
                <a16:creationId xmlns:a16="http://schemas.microsoft.com/office/drawing/2014/main" id="{6EA61014-6AE5-4918-D75F-49A042D4C0EC}"/>
              </a:ext>
            </a:extLst>
          </p:cNvPr>
          <p:cNvSpPr txBox="1"/>
          <p:nvPr/>
        </p:nvSpPr>
        <p:spPr>
          <a:xfrm>
            <a:off x="5444861" y="8716375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00074E"/>
                </a:solidFill>
                <a:ea typeface="Pretendard Medium"/>
              </a:rPr>
              <a:t># </a:t>
            </a:r>
            <a:r>
              <a:rPr lang="ko-KR" altLang="en-US" sz="2000" b="1" dirty="0">
                <a:solidFill>
                  <a:srgbClr val="00074E"/>
                </a:solidFill>
                <a:ea typeface="Pretendard Medium"/>
              </a:rPr>
              <a:t>웹 개발자</a:t>
            </a:r>
            <a:endParaRPr lang="en-US" altLang="ko-KR" sz="2000" b="1" dirty="0">
              <a:solidFill>
                <a:srgbClr val="00074E"/>
              </a:solidFill>
              <a:ea typeface="Pretendard Medium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F33E19-51BA-A8F1-1CE0-29AD3E97CA17}"/>
              </a:ext>
            </a:extLst>
          </p:cNvPr>
          <p:cNvGrpSpPr/>
          <p:nvPr/>
        </p:nvGrpSpPr>
        <p:grpSpPr>
          <a:xfrm>
            <a:off x="8139112" y="8569796"/>
            <a:ext cx="2541059" cy="610659"/>
            <a:chOff x="1523470" y="7886700"/>
            <a:chExt cx="2541059" cy="610659"/>
          </a:xfrm>
          <a:solidFill>
            <a:srgbClr val="E6FD72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DD59F12-9BB8-E83E-EA19-F0C29913783C}"/>
                </a:ext>
              </a:extLst>
            </p:cNvPr>
            <p:cNvSpPr/>
            <p:nvPr/>
          </p:nvSpPr>
          <p:spPr>
            <a:xfrm>
              <a:off x="1828800" y="7886700"/>
              <a:ext cx="1930400" cy="6106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EBCBE3A-D154-88DB-47CD-7DD84D1DF5CD}"/>
                </a:ext>
              </a:extLst>
            </p:cNvPr>
            <p:cNvSpPr/>
            <p:nvPr/>
          </p:nvSpPr>
          <p:spPr>
            <a:xfrm>
              <a:off x="15234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EC13F18-6D1D-A4BD-11FC-A4F5213A9A4F}"/>
                </a:ext>
              </a:extLst>
            </p:cNvPr>
            <p:cNvSpPr/>
            <p:nvPr/>
          </p:nvSpPr>
          <p:spPr>
            <a:xfrm>
              <a:off x="34538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8">
            <a:extLst>
              <a:ext uri="{FF2B5EF4-FFF2-40B4-BE49-F238E27FC236}">
                <a16:creationId xmlns:a16="http://schemas.microsoft.com/office/drawing/2014/main" id="{839C3662-8846-7DFB-C94E-FCA0E1CBFFE4}"/>
              </a:ext>
            </a:extLst>
          </p:cNvPr>
          <p:cNvSpPr txBox="1"/>
          <p:nvPr/>
        </p:nvSpPr>
        <p:spPr>
          <a:xfrm>
            <a:off x="8427773" y="8716375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00074E"/>
                </a:solidFill>
                <a:ea typeface="Pretendard Medium"/>
              </a:rPr>
              <a:t># </a:t>
            </a:r>
            <a:r>
              <a:rPr lang="ko-KR" altLang="en-US" sz="2000" b="1" dirty="0">
                <a:solidFill>
                  <a:srgbClr val="00074E"/>
                </a:solidFill>
                <a:ea typeface="Pretendard Medium"/>
              </a:rPr>
              <a:t>웹 개발자</a:t>
            </a:r>
            <a:endParaRPr lang="en-US" altLang="ko-KR" sz="2000" b="1" dirty="0">
              <a:solidFill>
                <a:srgbClr val="00074E"/>
              </a:solidFill>
              <a:ea typeface="Pretendard Medium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60FBB6-548D-EC2A-F426-B0F7165BFC49}"/>
              </a:ext>
            </a:extLst>
          </p:cNvPr>
          <p:cNvSpPr/>
          <p:nvPr/>
        </p:nvSpPr>
        <p:spPr>
          <a:xfrm>
            <a:off x="-2235202" y="3695700"/>
            <a:ext cx="1676399" cy="2655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EF5478DD-6B7E-D88D-6590-BB4336994A40}"/>
              </a:ext>
            </a:extLst>
          </p:cNvPr>
          <p:cNvSpPr txBox="1"/>
          <p:nvPr/>
        </p:nvSpPr>
        <p:spPr>
          <a:xfrm>
            <a:off x="2209799" y="8158260"/>
            <a:ext cx="8470372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7740E029-0817-2E3E-936E-DC277C3E4382}"/>
              </a:ext>
            </a:extLst>
          </p:cNvPr>
          <p:cNvSpPr txBox="1">
            <a:spLocks/>
          </p:cNvSpPr>
          <p:nvPr/>
        </p:nvSpPr>
        <p:spPr>
          <a:xfrm>
            <a:off x="2737643" y="6277547"/>
            <a:ext cx="6058431" cy="466153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경력사항</a:t>
            </a:r>
            <a:endParaRPr lang="ko-KR" altLang="en-US" sz="28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5693CDF7-5C54-CFAE-13B3-8A84C00F1E88}"/>
              </a:ext>
            </a:extLst>
          </p:cNvPr>
          <p:cNvSpPr txBox="1">
            <a:spLocks/>
          </p:cNvSpPr>
          <p:nvPr/>
        </p:nvSpPr>
        <p:spPr>
          <a:xfrm>
            <a:off x="2737643" y="6676777"/>
            <a:ext cx="6058431" cy="466153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수십만명이 사용하는 소프트웨어 개발자</a:t>
            </a:r>
            <a:endParaRPr lang="ko-KR" altLang="en-US" sz="2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7C664E17-ACF2-2080-049B-260365C7B351}"/>
              </a:ext>
            </a:extLst>
          </p:cNvPr>
          <p:cNvSpPr txBox="1">
            <a:spLocks/>
          </p:cNvSpPr>
          <p:nvPr/>
        </p:nvSpPr>
        <p:spPr>
          <a:xfrm>
            <a:off x="2737643" y="7176635"/>
            <a:ext cx="6058431" cy="466153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 분야</a:t>
            </a:r>
            <a:endParaRPr lang="ko-KR" altLang="en-US" sz="28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5" name="Picture 30">
            <a:extLst>
              <a:ext uri="{FF2B5EF4-FFF2-40B4-BE49-F238E27FC236}">
                <a16:creationId xmlns:a16="http://schemas.microsoft.com/office/drawing/2014/main" id="{A4263B92-B031-5DA7-BCC4-77051EDA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100" y="3259818"/>
            <a:ext cx="4494992" cy="6074681"/>
          </a:xfrm>
          <a:prstGeom prst="rect">
            <a:avLst/>
          </a:prstGeom>
        </p:spPr>
      </p:pic>
      <p:sp>
        <p:nvSpPr>
          <p:cNvPr id="34" name="제목 1">
            <a:extLst>
              <a:ext uri="{FF2B5EF4-FFF2-40B4-BE49-F238E27FC236}">
                <a16:creationId xmlns:a16="http://schemas.microsoft.com/office/drawing/2014/main" id="{6886EA80-BDEB-E786-B73F-7A76285C0FC1}"/>
              </a:ext>
            </a:extLst>
          </p:cNvPr>
          <p:cNvSpPr txBox="1">
            <a:spLocks/>
          </p:cNvSpPr>
          <p:nvPr/>
        </p:nvSpPr>
        <p:spPr>
          <a:xfrm>
            <a:off x="2737643" y="7575865"/>
            <a:ext cx="6058431" cy="466153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정보처리기사</a:t>
            </a:r>
            <a:endParaRPr lang="en-US" altLang="ko-KR" sz="2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AAEB7A-A72B-98A9-A500-1606B27E6C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1" t="30278" r="42665" b="24337"/>
          <a:stretch/>
        </p:blipFill>
        <p:spPr>
          <a:xfrm>
            <a:off x="12039600" y="3467100"/>
            <a:ext cx="4507441" cy="6375849"/>
          </a:xfrm>
          <a:prstGeom prst="rect">
            <a:avLst/>
          </a:prstGeom>
        </p:spPr>
      </p:pic>
      <p:pic>
        <p:nvPicPr>
          <p:cNvPr id="46" name="Picture 33">
            <a:extLst>
              <a:ext uri="{FF2B5EF4-FFF2-40B4-BE49-F238E27FC236}">
                <a16:creationId xmlns:a16="http://schemas.microsoft.com/office/drawing/2014/main" id="{1D8617AA-BF3D-EC66-1612-FF3E6AE6C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67" y="4743170"/>
            <a:ext cx="241300" cy="19050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C190C536-AD66-0604-03A8-488DFF3FC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67" y="6438900"/>
            <a:ext cx="241300" cy="190500"/>
          </a:xfrm>
          <a:prstGeom prst="rect">
            <a:avLst/>
          </a:prstGeom>
        </p:spPr>
      </p:pic>
      <p:pic>
        <p:nvPicPr>
          <p:cNvPr id="48" name="Picture 33">
            <a:extLst>
              <a:ext uri="{FF2B5EF4-FFF2-40B4-BE49-F238E27FC236}">
                <a16:creationId xmlns:a16="http://schemas.microsoft.com/office/drawing/2014/main" id="{AB3ACE2E-E136-8EDF-1104-988298542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67" y="7296465"/>
            <a:ext cx="241300" cy="190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2E6DFBF-F273-46E4-68B6-F3DE4490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62601" y="3038475"/>
            <a:ext cx="53721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8324C8-B864-8B33-EDF2-C5D3E1682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31266" y="6619875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47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>
            <a:extLst>
              <a:ext uri="{FF2B5EF4-FFF2-40B4-BE49-F238E27FC236}">
                <a16:creationId xmlns:a16="http://schemas.microsoft.com/office/drawing/2014/main" id="{C20A4CD0-0B92-29FA-AFC8-96AA52CC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8255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DD894B93-4406-2627-4F8B-8FF50062E5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62100" y="3822700"/>
            <a:ext cx="4826000" cy="5308600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6D2C9DE6-576A-CF30-2696-4765CA811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3822700"/>
            <a:ext cx="4826000" cy="2755900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A76B3911-0A4F-023A-24FC-6581FE76AFAE}"/>
              </a:ext>
            </a:extLst>
          </p:cNvPr>
          <p:cNvSpPr txBox="1"/>
          <p:nvPr/>
        </p:nvSpPr>
        <p:spPr>
          <a:xfrm>
            <a:off x="1752600" y="7556500"/>
            <a:ext cx="4445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주제에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세부내용을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간략하게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폰트는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프리텐다드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레귤러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크기는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18pt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이곳에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위의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사진과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관련된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내용을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702D9D3F-8A1D-F0FC-10C9-9BB8D766D261}"/>
              </a:ext>
            </a:extLst>
          </p:cNvPr>
          <p:cNvSpPr txBox="1"/>
          <p:nvPr/>
        </p:nvSpPr>
        <p:spPr>
          <a:xfrm>
            <a:off x="1905000" y="69342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웹 디자이너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CCE54B9A-C068-8FD9-2951-E4B40954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794500" y="3822700"/>
            <a:ext cx="4826000" cy="5308600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90D8EEF4-5BB7-9156-584E-CE8DF86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0" y="3822700"/>
            <a:ext cx="4826000" cy="2755900"/>
          </a:xfrm>
          <a:prstGeom prst="rect">
            <a:avLst/>
          </a:prstGeom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489E2DD1-98FD-F2B2-44A2-FCE45FB7E7AF}"/>
              </a:ext>
            </a:extLst>
          </p:cNvPr>
          <p:cNvSpPr txBox="1"/>
          <p:nvPr/>
        </p:nvSpPr>
        <p:spPr>
          <a:xfrm>
            <a:off x="6997700" y="7556500"/>
            <a:ext cx="4445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주제에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세부내용을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간략하게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폰트는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프리텐다드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레귤러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크기는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18pt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이곳에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위의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사진과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관련된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내용을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751504E4-8316-9BA4-7E33-4B0ED1E8B842}"/>
              </a:ext>
            </a:extLst>
          </p:cNvPr>
          <p:cNvSpPr txBox="1"/>
          <p:nvPr/>
        </p:nvSpPr>
        <p:spPr>
          <a:xfrm>
            <a:off x="7150100" y="69342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웹 퍼블리셔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id="{A4A90857-2E1D-A686-98CA-B3D81471DD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39600" y="3822700"/>
            <a:ext cx="4826000" cy="5308600"/>
          </a:xfrm>
          <a:prstGeom prst="rect">
            <a:avLst/>
          </a:prstGeom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ABB7AAFC-F23C-C34E-0259-CDC5CE1F5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0" y="3822700"/>
            <a:ext cx="4826000" cy="2755900"/>
          </a:xfrm>
          <a:prstGeom prst="rect">
            <a:avLst/>
          </a:prstGeom>
        </p:spPr>
      </p:pic>
      <p:sp>
        <p:nvSpPr>
          <p:cNvPr id="24" name="TextBox 22">
            <a:extLst>
              <a:ext uri="{FF2B5EF4-FFF2-40B4-BE49-F238E27FC236}">
                <a16:creationId xmlns:a16="http://schemas.microsoft.com/office/drawing/2014/main" id="{6031C14B-0DE2-C045-9F9D-C81FB1BDE870}"/>
              </a:ext>
            </a:extLst>
          </p:cNvPr>
          <p:cNvSpPr txBox="1"/>
          <p:nvPr/>
        </p:nvSpPr>
        <p:spPr>
          <a:xfrm>
            <a:off x="12230100" y="7556500"/>
            <a:ext cx="4445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주제에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세부내용을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간략하게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폰트는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프리텐다드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레귤러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크기는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18pt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이곳에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위의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사진과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관련된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내용을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941C024-1870-2A42-D515-DFF9FA821F04}"/>
              </a:ext>
            </a:extLst>
          </p:cNvPr>
          <p:cNvSpPr txBox="1"/>
          <p:nvPr/>
        </p:nvSpPr>
        <p:spPr>
          <a:xfrm>
            <a:off x="12395200" y="69342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 err="1">
                <a:solidFill>
                  <a:srgbClr val="00074E"/>
                </a:solidFill>
                <a:ea typeface="Pretendard SemiBold"/>
              </a:rPr>
              <a:t>프런트엔트</a:t>
            </a: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 </a:t>
            </a:r>
            <a:r>
              <a:rPr lang="en-US" altLang="ko-KR" sz="2100" b="0" i="0" u="none" strike="noStrike" dirty="0">
                <a:solidFill>
                  <a:srgbClr val="00074E"/>
                </a:solidFill>
                <a:ea typeface="Pretendard SemiBold"/>
              </a:rPr>
              <a:t>/ </a:t>
            </a:r>
            <a:r>
              <a:rPr lang="ko-KR" altLang="en-US" sz="2100" b="0" i="0" u="none" strike="noStrike" dirty="0" err="1">
                <a:solidFill>
                  <a:srgbClr val="00074E"/>
                </a:solidFill>
                <a:ea typeface="Pretendard SemiBold"/>
              </a:rPr>
              <a:t>백엔드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0039D039-942E-3CAA-5D17-EAEE13F7E083}"/>
              </a:ext>
            </a:extLst>
          </p:cNvPr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 dirty="0">
                <a:solidFill>
                  <a:srgbClr val="00074E"/>
                </a:solidFill>
                <a:ea typeface="Pretendard SemiBold"/>
              </a:rPr>
              <a:t>사진이</a:t>
            </a: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 dirty="0">
                <a:solidFill>
                  <a:srgbClr val="00074E"/>
                </a:solidFill>
                <a:ea typeface="Pretendard SemiBold"/>
              </a:rPr>
              <a:t>있는</a:t>
            </a: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 3</a:t>
            </a:r>
            <a:r>
              <a:rPr lang="ko-KR" sz="5500" b="0" i="0" u="none" strike="noStrike" dirty="0">
                <a:solidFill>
                  <a:srgbClr val="00074E"/>
                </a:solidFill>
                <a:ea typeface="Pretendard SemiBold"/>
              </a:rPr>
              <a:t>단</a:t>
            </a: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 dirty="0">
                <a:solidFill>
                  <a:srgbClr val="00074E"/>
                </a:solidFill>
                <a:ea typeface="Pretendard SemiBold"/>
              </a:rPr>
              <a:t>레이아웃</a:t>
            </a:r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3CC5FD8E-0ECF-22FB-09F8-DAC4BF0C0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600" y="3784600"/>
            <a:ext cx="1143000" cy="609600"/>
          </a:xfrm>
          <a:prstGeom prst="rect">
            <a:avLst/>
          </a:prstGeom>
        </p:spPr>
      </p:pic>
      <p:sp>
        <p:nvSpPr>
          <p:cNvPr id="38" name="TextBox 9">
            <a:extLst>
              <a:ext uri="{FF2B5EF4-FFF2-40B4-BE49-F238E27FC236}">
                <a16:creationId xmlns:a16="http://schemas.microsoft.com/office/drawing/2014/main" id="{4DCE84CC-A8CC-BDE7-1CE4-95DD2AB3419F}"/>
              </a:ext>
            </a:extLst>
          </p:cNvPr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100" dirty="0">
                <a:solidFill>
                  <a:srgbClr val="00074E"/>
                </a:solidFill>
                <a:latin typeface="Pretendard Medium"/>
              </a:rPr>
              <a:t>1</a:t>
            </a:r>
          </a:p>
        </p:txBody>
      </p:sp>
      <p:pic>
        <p:nvPicPr>
          <p:cNvPr id="39" name="Picture 14">
            <a:extLst>
              <a:ext uri="{FF2B5EF4-FFF2-40B4-BE49-F238E27FC236}">
                <a16:creationId xmlns:a16="http://schemas.microsoft.com/office/drawing/2014/main" id="{FD8EF376-CAD3-DC54-40E9-24D643AC3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0" y="3784600"/>
            <a:ext cx="1143000" cy="609600"/>
          </a:xfrm>
          <a:prstGeom prst="rect">
            <a:avLst/>
          </a:prstGeom>
        </p:spPr>
      </p:pic>
      <p:sp>
        <p:nvSpPr>
          <p:cNvPr id="40" name="TextBox 15">
            <a:extLst>
              <a:ext uri="{FF2B5EF4-FFF2-40B4-BE49-F238E27FC236}">
                <a16:creationId xmlns:a16="http://schemas.microsoft.com/office/drawing/2014/main" id="{BC029E0C-810B-A635-E4FD-93F68C3C7F98}"/>
              </a:ext>
            </a:extLst>
          </p:cNvPr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100" dirty="0">
                <a:solidFill>
                  <a:srgbClr val="00074E"/>
                </a:solidFill>
                <a:latin typeface="Pretendard Medium"/>
              </a:rPr>
              <a:t>2</a:t>
            </a:r>
          </a:p>
        </p:txBody>
      </p:sp>
      <p:pic>
        <p:nvPicPr>
          <p:cNvPr id="41" name="Picture 20">
            <a:extLst>
              <a:ext uri="{FF2B5EF4-FFF2-40B4-BE49-F238E27FC236}">
                <a16:creationId xmlns:a16="http://schemas.microsoft.com/office/drawing/2014/main" id="{020C103B-4424-DA5A-D280-71AD22921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3784600"/>
            <a:ext cx="1143000" cy="609600"/>
          </a:xfrm>
          <a:prstGeom prst="rect">
            <a:avLst/>
          </a:prstGeom>
        </p:spPr>
      </p:pic>
      <p:sp>
        <p:nvSpPr>
          <p:cNvPr id="42" name="TextBox 21">
            <a:extLst>
              <a:ext uri="{FF2B5EF4-FFF2-40B4-BE49-F238E27FC236}">
                <a16:creationId xmlns:a16="http://schemas.microsoft.com/office/drawing/2014/main" id="{3978CD2C-7553-810A-8CCE-6C2454BBE185}"/>
              </a:ext>
            </a:extLst>
          </p:cNvPr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100" dirty="0">
                <a:solidFill>
                  <a:srgbClr val="00074E"/>
                </a:solidFill>
                <a:latin typeface="Pretendard Medium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763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81D15E78-F107-D303-BEBF-A01A24F25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8255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82DC390-EACF-ECC1-4CCC-A71398A07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76300"/>
            <a:ext cx="17221200" cy="892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01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DEA63F-517C-D649-6B74-ECAEAF82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8255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4">
            <a:extLst>
              <a:ext uri="{FF2B5EF4-FFF2-40B4-BE49-F238E27FC236}">
                <a16:creationId xmlns:a16="http://schemas.microsoft.com/office/drawing/2014/main" id="{0039D039-942E-3CAA-5D17-EAEE13F7E083}"/>
              </a:ext>
            </a:extLst>
          </p:cNvPr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>
                <a:solidFill>
                  <a:srgbClr val="00074E"/>
                </a:solidFill>
                <a:ea typeface="Pretendard SemiBold"/>
              </a:rPr>
              <a:t>웹개발자 취업경로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EE0398-8300-B914-E998-878FE89C5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55937"/>
            <a:ext cx="8686800" cy="473878"/>
          </a:xfrm>
        </p:spPr>
        <p:txBody>
          <a:bodyPr>
            <a:noAutofit/>
          </a:bodyPr>
          <a:lstStyle/>
          <a:p>
            <a:pPr algn="l"/>
            <a:r>
              <a:rPr lang="en-US" altLang="ko-KR" sz="2800" dirty="0"/>
              <a:t>[</a:t>
            </a:r>
            <a:r>
              <a:rPr lang="ko-KR" altLang="en-US" sz="2800" dirty="0"/>
              <a:t>서비스</a:t>
            </a:r>
            <a:r>
              <a:rPr lang="en-US" altLang="ko-KR" sz="2800" dirty="0"/>
              <a:t>] - B2C</a:t>
            </a:r>
            <a:endParaRPr lang="ko-KR" altLang="en-US" sz="2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9DC6F2-1D9A-B778-9377-C96D2F5C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529815"/>
            <a:ext cx="8686800" cy="187642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100" dirty="0"/>
              <a:t>사용자 경험 중점</a:t>
            </a:r>
            <a:endParaRPr lang="en-US" altLang="ko-KR" sz="21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100" dirty="0"/>
              <a:t>안정성과 보안 중요</a:t>
            </a:r>
            <a:endParaRPr lang="en-US" altLang="ko-KR" sz="21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100" dirty="0"/>
              <a:t>-     *</a:t>
            </a:r>
            <a:r>
              <a:rPr lang="ko-KR" altLang="en-US" sz="2100" dirty="0"/>
              <a:t>네이버</a:t>
            </a:r>
            <a:r>
              <a:rPr lang="en-US" altLang="ko-KR" sz="2100" dirty="0"/>
              <a:t>, </a:t>
            </a:r>
            <a:r>
              <a:rPr lang="ko-KR" altLang="en-US" sz="2100" dirty="0"/>
              <a:t>카카오톡</a:t>
            </a:r>
            <a:r>
              <a:rPr lang="en-US" altLang="ko-KR" sz="2100" dirty="0"/>
              <a:t>, </a:t>
            </a:r>
            <a:r>
              <a:rPr lang="ko-KR" altLang="en-US" sz="2100" dirty="0" err="1"/>
              <a:t>쿠팡</a:t>
            </a:r>
            <a:r>
              <a:rPr lang="en-US" altLang="ko-KR" sz="2100" dirty="0"/>
              <a:t>, </a:t>
            </a:r>
            <a:r>
              <a:rPr lang="ko-KR" altLang="en-US" sz="2100" dirty="0" err="1"/>
              <a:t>배달의민족</a:t>
            </a:r>
            <a:r>
              <a:rPr lang="en-US" altLang="ko-KR" sz="2100" dirty="0"/>
              <a:t>, </a:t>
            </a:r>
            <a:r>
              <a:rPr lang="ko-KR" altLang="en-US" sz="2100" dirty="0" err="1"/>
              <a:t>야놀자</a:t>
            </a:r>
            <a:r>
              <a:rPr lang="en-US" altLang="ko-KR" sz="2100" dirty="0"/>
              <a:t>, </a:t>
            </a:r>
            <a:r>
              <a:rPr lang="ko-KR" altLang="en-US" sz="2100" dirty="0"/>
              <a:t>당근마켓 등등</a:t>
            </a:r>
            <a:endParaRPr lang="en-US" altLang="ko-KR" sz="2100" dirty="0"/>
          </a:p>
          <a:p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EC0EDD03-8995-536B-C851-83D2D301E1C8}"/>
              </a:ext>
            </a:extLst>
          </p:cNvPr>
          <p:cNvSpPr txBox="1">
            <a:spLocks/>
          </p:cNvSpPr>
          <p:nvPr/>
        </p:nvSpPr>
        <p:spPr>
          <a:xfrm>
            <a:off x="1524000" y="5218102"/>
            <a:ext cx="8686800" cy="473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/>
              <a:t>[</a:t>
            </a:r>
            <a:r>
              <a:rPr lang="ko-KR" altLang="en-US" sz="2800"/>
              <a:t>서비스</a:t>
            </a:r>
            <a:r>
              <a:rPr lang="en-US" altLang="ko-KR" sz="2800"/>
              <a:t>] - B2C</a:t>
            </a:r>
            <a:endParaRPr lang="ko-KR" altLang="en-US" sz="280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8038DB8B-4BAB-60AB-B2C9-A244E949C38A}"/>
              </a:ext>
            </a:extLst>
          </p:cNvPr>
          <p:cNvSpPr txBox="1">
            <a:spLocks/>
          </p:cNvSpPr>
          <p:nvPr/>
        </p:nvSpPr>
        <p:spPr>
          <a:xfrm>
            <a:off x="1524000" y="5691980"/>
            <a:ext cx="8686800" cy="187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100" dirty="0"/>
              <a:t>사용자 경험 중점</a:t>
            </a:r>
            <a:endParaRPr lang="en-US" altLang="ko-KR" sz="21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100" dirty="0"/>
              <a:t>안정성과 보안 중요</a:t>
            </a:r>
            <a:endParaRPr lang="en-US" altLang="ko-KR" sz="2100" dirty="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2100" dirty="0"/>
              <a:t>-     *</a:t>
            </a:r>
            <a:r>
              <a:rPr lang="ko-KR" altLang="en-US" sz="2100" dirty="0"/>
              <a:t>네이버</a:t>
            </a:r>
            <a:r>
              <a:rPr lang="en-US" altLang="ko-KR" sz="2100" dirty="0"/>
              <a:t>, </a:t>
            </a:r>
            <a:r>
              <a:rPr lang="ko-KR" altLang="en-US" sz="2100" dirty="0"/>
              <a:t>카카오톡</a:t>
            </a:r>
            <a:r>
              <a:rPr lang="en-US" altLang="ko-KR" sz="2100" dirty="0"/>
              <a:t>, </a:t>
            </a:r>
            <a:r>
              <a:rPr lang="ko-KR" altLang="en-US" sz="2100" dirty="0" err="1"/>
              <a:t>쿠팡</a:t>
            </a:r>
            <a:r>
              <a:rPr lang="en-US" altLang="ko-KR" sz="2100" dirty="0"/>
              <a:t>, </a:t>
            </a:r>
            <a:r>
              <a:rPr lang="ko-KR" altLang="en-US" sz="2100" dirty="0" err="1"/>
              <a:t>배달의민족</a:t>
            </a:r>
            <a:r>
              <a:rPr lang="en-US" altLang="ko-KR" sz="2100" dirty="0"/>
              <a:t>, </a:t>
            </a:r>
            <a:r>
              <a:rPr lang="ko-KR" altLang="en-US" sz="2100" dirty="0" err="1"/>
              <a:t>야놀자</a:t>
            </a:r>
            <a:r>
              <a:rPr lang="en-US" altLang="ko-KR" sz="2100" dirty="0"/>
              <a:t>, </a:t>
            </a:r>
            <a:r>
              <a:rPr lang="ko-KR" altLang="en-US" sz="2100" dirty="0"/>
              <a:t>당근마켓 등등</a:t>
            </a:r>
            <a:endParaRPr lang="en-US" altLang="ko-KR" sz="2100" dirty="0"/>
          </a:p>
          <a:p>
            <a:endParaRPr lang="ko-KR" altLang="en-US" dirty="0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E8A27627-ABD5-9792-BC46-C5D001C5C6A2}"/>
              </a:ext>
            </a:extLst>
          </p:cNvPr>
          <p:cNvSpPr txBox="1">
            <a:spLocks/>
          </p:cNvSpPr>
          <p:nvPr/>
        </p:nvSpPr>
        <p:spPr>
          <a:xfrm>
            <a:off x="1447800" y="7345341"/>
            <a:ext cx="8686800" cy="473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/>
              <a:t>[</a:t>
            </a:r>
            <a:r>
              <a:rPr lang="ko-KR" altLang="en-US" sz="2800" dirty="0"/>
              <a:t>서비스</a:t>
            </a:r>
            <a:r>
              <a:rPr lang="en-US" altLang="ko-KR" sz="2800" dirty="0"/>
              <a:t>] - B2C</a:t>
            </a:r>
            <a:endParaRPr lang="ko-KR" altLang="en-US" sz="28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56AC3E2-4AE2-5ABF-353D-A4C129DF081D}"/>
              </a:ext>
            </a:extLst>
          </p:cNvPr>
          <p:cNvSpPr txBox="1">
            <a:spLocks/>
          </p:cNvSpPr>
          <p:nvPr/>
        </p:nvSpPr>
        <p:spPr>
          <a:xfrm>
            <a:off x="1447800" y="7819219"/>
            <a:ext cx="8686800" cy="187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100"/>
              <a:t>사용자 경험 중점</a:t>
            </a:r>
            <a:endParaRPr lang="en-US" altLang="ko-KR" sz="210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100"/>
              <a:t>안정성과 보안 중요</a:t>
            </a:r>
            <a:endParaRPr lang="en-US" altLang="ko-KR" sz="210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2100"/>
              <a:t>-     *</a:t>
            </a:r>
            <a:r>
              <a:rPr lang="ko-KR" altLang="en-US" sz="2100"/>
              <a:t>네이버</a:t>
            </a:r>
            <a:r>
              <a:rPr lang="en-US" altLang="ko-KR" sz="2100"/>
              <a:t>, </a:t>
            </a:r>
            <a:r>
              <a:rPr lang="ko-KR" altLang="en-US" sz="2100"/>
              <a:t>카카오톡</a:t>
            </a:r>
            <a:r>
              <a:rPr lang="en-US" altLang="ko-KR" sz="2100"/>
              <a:t>, </a:t>
            </a:r>
            <a:r>
              <a:rPr lang="ko-KR" altLang="en-US" sz="2100"/>
              <a:t>쿠팡</a:t>
            </a:r>
            <a:r>
              <a:rPr lang="en-US" altLang="ko-KR" sz="2100"/>
              <a:t>, </a:t>
            </a:r>
            <a:r>
              <a:rPr lang="ko-KR" altLang="en-US" sz="2100"/>
              <a:t>배달의민족</a:t>
            </a:r>
            <a:r>
              <a:rPr lang="en-US" altLang="ko-KR" sz="2100"/>
              <a:t>, </a:t>
            </a:r>
            <a:r>
              <a:rPr lang="ko-KR" altLang="en-US" sz="2100"/>
              <a:t>야놀자</a:t>
            </a:r>
            <a:r>
              <a:rPr lang="en-US" altLang="ko-KR" sz="2100"/>
              <a:t>, </a:t>
            </a:r>
            <a:r>
              <a:rPr lang="ko-KR" altLang="en-US" sz="2100"/>
              <a:t>당근마켓 등등</a:t>
            </a:r>
            <a:endParaRPr lang="en-US" altLang="ko-KR" sz="2100"/>
          </a:p>
          <a:p>
            <a:endParaRPr lang="ko-KR" altLang="en-US" dirty="0"/>
          </a:p>
        </p:txBody>
      </p:sp>
      <p:pic>
        <p:nvPicPr>
          <p:cNvPr id="11" name="Picture 2" descr="쿠팡 로고">
            <a:extLst>
              <a:ext uri="{FF2B5EF4-FFF2-40B4-BE49-F238E27FC236}">
                <a16:creationId xmlns:a16="http://schemas.microsoft.com/office/drawing/2014/main" id="{AD669FD1-E63D-AF82-15C5-08B03F641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314" y="2889179"/>
            <a:ext cx="3866405" cy="139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당근마켓 컴퓨터 구매팁 방출합니다. - YouTube">
            <a:extLst>
              <a:ext uri="{FF2B5EF4-FFF2-40B4-BE49-F238E27FC236}">
                <a16:creationId xmlns:a16="http://schemas.microsoft.com/office/drawing/2014/main" id="{2333E6D5-B706-CB42-0510-C162CAC18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20" y="2149878"/>
            <a:ext cx="4406884" cy="330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야놀자 (r135 판) - 나무위키">
            <a:extLst>
              <a:ext uri="{FF2B5EF4-FFF2-40B4-BE49-F238E27FC236}">
                <a16:creationId xmlns:a16="http://schemas.microsoft.com/office/drawing/2014/main" id="{EBFF9D4A-65CD-765A-A5BB-A873EBF7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0" y="4214442"/>
            <a:ext cx="39624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38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C7DAB392-F59F-B12E-D136-525EF90C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8255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7939AADA-A50D-53B1-7E61-DC5C061C9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702AFCF-8474-8AE3-9908-CFAC1D7A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6184900"/>
            <a:ext cx="2705100" cy="7366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6BCBACA-0729-0388-123C-2A5ABE1B9B27}"/>
              </a:ext>
            </a:extLst>
          </p:cNvPr>
          <p:cNvSpPr txBox="1"/>
          <p:nvPr/>
        </p:nvSpPr>
        <p:spPr>
          <a:xfrm>
            <a:off x="5105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00074E"/>
                </a:solidFill>
                <a:latin typeface="Pretendard Medium"/>
              </a:rPr>
              <a:t>#</a:t>
            </a:r>
            <a:r>
              <a:rPr lang="ko-KR" altLang="en-US" sz="1800" b="0" i="0" u="none" strike="noStrike" dirty="0" err="1">
                <a:solidFill>
                  <a:srgbClr val="00074E"/>
                </a:solidFill>
                <a:latin typeface="Pretendard Medium"/>
              </a:rPr>
              <a:t>초간단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931A023-6EBE-676E-BB2D-3AA140D0A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800" y="6184900"/>
            <a:ext cx="2705100" cy="736600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9A07707-8C18-A031-22EB-AA3819659332}"/>
              </a:ext>
            </a:extLst>
          </p:cNvPr>
          <p:cNvSpPr txBox="1"/>
          <p:nvPr/>
        </p:nvSpPr>
        <p:spPr>
          <a:xfrm>
            <a:off x="7899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00074E"/>
                </a:solidFill>
                <a:ea typeface="Pretendard Medium"/>
              </a:rPr>
              <a:t>#</a:t>
            </a:r>
            <a:r>
              <a:rPr lang="ko-KR" altLang="en-US" sz="1800" b="0" i="0" u="none" strike="noStrike" dirty="0">
                <a:solidFill>
                  <a:srgbClr val="00074E"/>
                </a:solidFill>
                <a:ea typeface="Pretendard Medium"/>
              </a:rPr>
              <a:t>적성검사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51E0001E-D5C5-7634-9422-846062E9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0" y="6184900"/>
            <a:ext cx="2705100" cy="73660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253AFFB1-6899-C1F1-3E85-340BBEDA69D8}"/>
              </a:ext>
            </a:extLst>
          </p:cNvPr>
          <p:cNvSpPr txBox="1"/>
          <p:nvPr/>
        </p:nvSpPr>
        <p:spPr>
          <a:xfrm>
            <a:off x="10693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00074E"/>
                </a:solidFill>
                <a:ea typeface="Pretendard Medium"/>
              </a:rPr>
              <a:t>#</a:t>
            </a:r>
            <a:r>
              <a:rPr lang="ko-KR" altLang="en-US" sz="1800" b="0" i="0" u="none" strike="noStrike" dirty="0">
                <a:solidFill>
                  <a:srgbClr val="00074E"/>
                </a:solidFill>
                <a:ea typeface="Pretendard Medium"/>
              </a:rPr>
              <a:t>웹개발자</a:t>
            </a:r>
            <a:endParaRPr lang="en-US" alt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56AA0009-B1BA-97D7-F01D-545AD10ECF98}"/>
              </a:ext>
            </a:extLst>
          </p:cNvPr>
          <p:cNvSpPr txBox="1"/>
          <p:nvPr/>
        </p:nvSpPr>
        <p:spPr>
          <a:xfrm>
            <a:off x="1231900" y="3721100"/>
            <a:ext cx="3721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dirty="0">
                <a:solidFill>
                  <a:srgbClr val="00074E"/>
                </a:solidFill>
                <a:latin typeface="Pretendard SemiBold"/>
              </a:rPr>
              <a:t>O X</a:t>
            </a:r>
            <a:r>
              <a:rPr lang="ko-KR" altLang="en-US" sz="5500" dirty="0">
                <a:solidFill>
                  <a:srgbClr val="00074E"/>
                </a:solidFill>
                <a:latin typeface="Pretendard SemiBold"/>
              </a:rPr>
              <a:t>퀴즈</a:t>
            </a: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84A280E5-C00E-A8BB-9AF4-2DAF92E2EA9E}"/>
              </a:ext>
            </a:extLst>
          </p:cNvPr>
          <p:cNvSpPr txBox="1"/>
          <p:nvPr/>
        </p:nvSpPr>
        <p:spPr>
          <a:xfrm>
            <a:off x="4876800" y="3721100"/>
            <a:ext cx="10058400" cy="205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6000" b="0" i="0" u="none" strike="noStrike" dirty="0">
                <a:solidFill>
                  <a:srgbClr val="00074E"/>
                </a:solidFill>
                <a:latin typeface="Pretendard SemiBold"/>
              </a:rPr>
              <a:t>과연 나는 웹 개발자가 </a:t>
            </a:r>
            <a:endParaRPr lang="en-US" altLang="ko-KR" sz="6000" b="0" i="0" u="none" strike="noStrike" dirty="0">
              <a:solidFill>
                <a:srgbClr val="00074E"/>
              </a:solidFill>
              <a:latin typeface="Pretendard SemiBold"/>
            </a:endParaRPr>
          </a:p>
          <a:p>
            <a:pPr lvl="0" algn="l">
              <a:lnSpc>
                <a:spcPct val="107899"/>
              </a:lnSpc>
            </a:pPr>
            <a:r>
              <a:rPr lang="ko-KR" altLang="en-US" sz="6000" dirty="0">
                <a:solidFill>
                  <a:srgbClr val="00074E"/>
                </a:solidFill>
                <a:latin typeface="Pretendard SemiBold"/>
              </a:rPr>
              <a:t>맞을까</a:t>
            </a:r>
            <a:r>
              <a:rPr lang="en-US" altLang="ko-KR" sz="6000" dirty="0">
                <a:solidFill>
                  <a:srgbClr val="00074E"/>
                </a:solidFill>
                <a:latin typeface="Pretendard SemiBold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91686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CFC63C3-1BA1-319C-885B-5120E1A9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8255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2082CB-77CF-A7EF-D25E-8A972E30C4D1}"/>
              </a:ext>
            </a:extLst>
          </p:cNvPr>
          <p:cNvSpPr txBox="1"/>
          <p:nvPr/>
        </p:nvSpPr>
        <p:spPr>
          <a:xfrm>
            <a:off x="1381193" y="1352254"/>
            <a:ext cx="11245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latin typeface="SB AggroOTF Light" panose="020B0600000101010101" charset="-127"/>
                <a:ea typeface="SB AggroOTF Light" panose="020B0600000101010101" charset="-127"/>
              </a:rPr>
              <a:t>내가 개발자가 잘 맞을까</a:t>
            </a:r>
            <a:r>
              <a:rPr lang="en-US" altLang="ko-KR" sz="8000" dirty="0">
                <a:latin typeface="SB AggroOTF Light" panose="020B0600000101010101" charset="-127"/>
                <a:ea typeface="SB AggroOTF Light" panose="020B0600000101010101" charset="-127"/>
              </a:rPr>
              <a:t>?</a:t>
            </a:r>
            <a:endParaRPr lang="ko-KR" altLang="en-US" sz="8000" dirty="0">
              <a:latin typeface="SB AggroOTF Light" panose="020B0600000101010101" charset="-127"/>
              <a:ea typeface="SB AggroOTF Light" panose="020B0600000101010101" charset="-127"/>
            </a:endParaRP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E778648F-8F26-03D4-0C67-C951DE6DB485}"/>
              </a:ext>
            </a:extLst>
          </p:cNvPr>
          <p:cNvSpPr txBox="1"/>
          <p:nvPr/>
        </p:nvSpPr>
        <p:spPr>
          <a:xfrm>
            <a:off x="2057400" y="4457700"/>
            <a:ext cx="8839200" cy="2915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1. </a:t>
            </a:r>
            <a:r>
              <a:rPr lang="ko-KR" altLang="en-US" sz="4800" spc="-600" dirty="0">
                <a:latin typeface="+mj-ea"/>
                <a:ea typeface="+mj-ea"/>
              </a:rPr>
              <a:t>무언가를 만드는 것에 흥미가 있다</a:t>
            </a:r>
            <a:endParaRPr lang="en-US" altLang="ko-KR" sz="4800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endParaRPr lang="en-US" altLang="ko-KR" sz="4800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2. </a:t>
            </a:r>
            <a:r>
              <a:rPr lang="ko-KR" altLang="en-US" sz="4800" spc="-600" dirty="0">
                <a:latin typeface="+mj-ea"/>
                <a:ea typeface="+mj-ea"/>
              </a:rPr>
              <a:t>반복적인 업무가 싫다</a:t>
            </a:r>
            <a:endParaRPr lang="en-US" altLang="ko-KR" sz="4800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b="0" i="0" u="none" strike="noStrike" spc="-600" dirty="0">
                <a:latin typeface="+mj-ea"/>
                <a:ea typeface="+mj-ea"/>
              </a:rPr>
              <a:t>3. </a:t>
            </a:r>
            <a:r>
              <a:rPr lang="ko-KR" altLang="en-US" sz="4800" b="0" i="0" u="none" strike="noStrike" spc="-600" dirty="0">
                <a:latin typeface="+mj-ea"/>
                <a:ea typeface="+mj-ea"/>
              </a:rPr>
              <a:t>효율성을 추구한다 </a:t>
            </a: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4. </a:t>
            </a:r>
            <a:r>
              <a:rPr lang="ko-KR" altLang="en-US" sz="4800" spc="-600" dirty="0">
                <a:latin typeface="+mj-ea"/>
                <a:ea typeface="+mj-ea"/>
              </a:rPr>
              <a:t>활동적인 일을 싫어한다 </a:t>
            </a:r>
            <a:endParaRPr lang="ko-KR" sz="4800" b="0" i="0" u="none" strike="noStrike" spc="-600" dirty="0">
              <a:latin typeface="+mj-ea"/>
              <a:ea typeface="+mj-ea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9FE56F79-9080-7318-3C4B-5922419CBDD3}"/>
              </a:ext>
            </a:extLst>
          </p:cNvPr>
          <p:cNvSpPr txBox="1"/>
          <p:nvPr/>
        </p:nvSpPr>
        <p:spPr>
          <a:xfrm>
            <a:off x="12626579" y="4488426"/>
            <a:ext cx="1235143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O</a:t>
            </a:r>
          </a:p>
          <a:p>
            <a:pPr lvl="0">
              <a:lnSpc>
                <a:spcPct val="97940"/>
              </a:lnSpc>
            </a:pPr>
            <a:endParaRPr lang="en-US" altLang="ko-KR" sz="4800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O</a:t>
            </a: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O</a:t>
            </a: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O</a:t>
            </a:r>
            <a:endParaRPr lang="en-US" altLang="ko-KR" sz="4800" b="0" i="0" u="none" strike="noStrike" spc="-600" dirty="0">
              <a:latin typeface="+mj-ea"/>
              <a:ea typeface="+mj-ea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82878ABF-3CFB-2DCB-9FF0-9E54F50B68DE}"/>
              </a:ext>
            </a:extLst>
          </p:cNvPr>
          <p:cNvSpPr txBox="1"/>
          <p:nvPr/>
        </p:nvSpPr>
        <p:spPr>
          <a:xfrm>
            <a:off x="14457907" y="4457700"/>
            <a:ext cx="1235143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en-US" altLang="ko-KR" sz="4800" spc="-600" dirty="0">
                <a:solidFill>
                  <a:srgbClr val="FF0000"/>
                </a:solidFill>
                <a:latin typeface="+mj-ea"/>
                <a:ea typeface="+mj-ea"/>
              </a:rPr>
              <a:t>X</a:t>
            </a:r>
          </a:p>
          <a:p>
            <a:pPr lvl="0">
              <a:lnSpc>
                <a:spcPct val="97940"/>
              </a:lnSpc>
            </a:pPr>
            <a:endParaRPr lang="en-US" altLang="ko-KR" sz="4800" spc="-600" dirty="0">
              <a:solidFill>
                <a:srgbClr val="FF0000"/>
              </a:solidFill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b="0" i="0" u="none" strike="noStrike" spc="-600" dirty="0">
                <a:solidFill>
                  <a:srgbClr val="FF0000"/>
                </a:solidFill>
                <a:latin typeface="+mj-ea"/>
                <a:ea typeface="+mj-ea"/>
              </a:rPr>
              <a:t>X</a:t>
            </a: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solidFill>
                <a:srgbClr val="FF0000"/>
              </a:solidFill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solidFill>
                  <a:srgbClr val="FF0000"/>
                </a:solidFill>
                <a:latin typeface="+mj-ea"/>
                <a:ea typeface="+mj-ea"/>
              </a:rPr>
              <a:t>X</a:t>
            </a: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solidFill>
                <a:srgbClr val="FF0000"/>
              </a:solidFill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b="0" i="0" u="none" strike="noStrike" spc="-600" dirty="0">
                <a:solidFill>
                  <a:srgbClr val="FF0000"/>
                </a:solidFill>
                <a:latin typeface="+mj-ea"/>
                <a:ea typeface="+mj-ea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15278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CFC63C3-1BA1-319C-885B-5120E1A9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8255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EF3C5C-844D-C168-86EA-40012B8C7A4C}"/>
              </a:ext>
            </a:extLst>
          </p:cNvPr>
          <p:cNvSpPr/>
          <p:nvPr/>
        </p:nvSpPr>
        <p:spPr>
          <a:xfrm>
            <a:off x="1584325" y="3684712"/>
            <a:ext cx="11125200" cy="1246090"/>
          </a:xfrm>
          <a:prstGeom prst="roundRect">
            <a:avLst>
              <a:gd name="adj" fmla="val 6794"/>
            </a:avLst>
          </a:prstGeom>
          <a:solidFill>
            <a:srgbClr val="F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971BEB8-C1CB-AA9F-2983-45DBADA1E7E2}"/>
              </a:ext>
            </a:extLst>
          </p:cNvPr>
          <p:cNvSpPr txBox="1">
            <a:spLocks/>
          </p:cNvSpPr>
          <p:nvPr/>
        </p:nvSpPr>
        <p:spPr>
          <a:xfrm>
            <a:off x="2109075" y="4276712"/>
            <a:ext cx="9000250" cy="654090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중요한 것은 내용을 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어떻게 보여주는 것</a:t>
            </a:r>
            <a:r>
              <a:rPr lang="en-US" altLang="ko-KR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이라 말했던 페이지는 몇 페이지 일까요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함께 생각해 봅시다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91A7BC0-8C17-E957-49CB-DD73B8D2D3A2}"/>
              </a:ext>
            </a:extLst>
          </p:cNvPr>
          <p:cNvSpPr txBox="1">
            <a:spLocks/>
          </p:cNvSpPr>
          <p:nvPr/>
        </p:nvSpPr>
        <p:spPr>
          <a:xfrm>
            <a:off x="2109075" y="3879331"/>
            <a:ext cx="1178208" cy="369332"/>
          </a:xfrm>
          <a:prstGeom prst="rect">
            <a:avLst/>
          </a:prstGeom>
        </p:spPr>
        <p:txBody>
          <a:bodyPr wrap="non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첫번째 질문</a:t>
            </a:r>
            <a:endParaRPr lang="ko-KR" altLang="en-US" sz="1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A599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그래픽 12">
            <a:extLst>
              <a:ext uri="{FF2B5EF4-FFF2-40B4-BE49-F238E27FC236}">
                <a16:creationId xmlns:a16="http://schemas.microsoft.com/office/drawing/2014/main" id="{DC4EDFE5-EE8E-B3FF-E85B-BE0D5C5DAF7C}"/>
              </a:ext>
            </a:extLst>
          </p:cNvPr>
          <p:cNvSpPr/>
          <p:nvPr/>
        </p:nvSpPr>
        <p:spPr>
          <a:xfrm>
            <a:off x="1233739" y="3882701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0C6CB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C38AEC2-533F-613E-EDB3-A60476337D64}"/>
              </a:ext>
            </a:extLst>
          </p:cNvPr>
          <p:cNvSpPr/>
          <p:nvPr/>
        </p:nvSpPr>
        <p:spPr>
          <a:xfrm>
            <a:off x="1560512" y="5016352"/>
            <a:ext cx="11125200" cy="1246090"/>
          </a:xfrm>
          <a:prstGeom prst="roundRect">
            <a:avLst>
              <a:gd name="adj" fmla="val 6794"/>
            </a:avLst>
          </a:prstGeom>
          <a:solidFill>
            <a:srgbClr val="F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4E4A8188-160C-1C7D-C083-7B837DD003DF}"/>
              </a:ext>
            </a:extLst>
          </p:cNvPr>
          <p:cNvSpPr txBox="1">
            <a:spLocks/>
          </p:cNvSpPr>
          <p:nvPr/>
        </p:nvSpPr>
        <p:spPr>
          <a:xfrm>
            <a:off x="2085262" y="5608352"/>
            <a:ext cx="9000250" cy="654090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중요한 것은 내용을 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어떻게 보여주는 것</a:t>
            </a:r>
            <a:r>
              <a:rPr lang="en-US" altLang="ko-KR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이라 말했던 페이지는 몇 페이지 일까요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함께 생각해 봅시다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0427491E-241F-B9C8-AFD7-E574ECE116B4}"/>
              </a:ext>
            </a:extLst>
          </p:cNvPr>
          <p:cNvSpPr txBox="1">
            <a:spLocks/>
          </p:cNvSpPr>
          <p:nvPr/>
        </p:nvSpPr>
        <p:spPr>
          <a:xfrm>
            <a:off x="2085262" y="5210971"/>
            <a:ext cx="1178208" cy="369332"/>
          </a:xfrm>
          <a:prstGeom prst="rect">
            <a:avLst/>
          </a:prstGeom>
        </p:spPr>
        <p:txBody>
          <a:bodyPr wrap="non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첫번째 질문</a:t>
            </a:r>
            <a:endParaRPr lang="ko-KR" altLang="en-US" sz="1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A599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그래픽 12">
            <a:extLst>
              <a:ext uri="{FF2B5EF4-FFF2-40B4-BE49-F238E27FC236}">
                <a16:creationId xmlns:a16="http://schemas.microsoft.com/office/drawing/2014/main" id="{56D4E704-D6C2-CE91-21DB-4673D23F8202}"/>
              </a:ext>
            </a:extLst>
          </p:cNvPr>
          <p:cNvSpPr/>
          <p:nvPr/>
        </p:nvSpPr>
        <p:spPr>
          <a:xfrm>
            <a:off x="1209926" y="5214341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0C6CB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CD32AB0-652F-9ED4-60F2-CF19DE8EF7E5}"/>
              </a:ext>
            </a:extLst>
          </p:cNvPr>
          <p:cNvSpPr/>
          <p:nvPr/>
        </p:nvSpPr>
        <p:spPr>
          <a:xfrm>
            <a:off x="1589087" y="6336262"/>
            <a:ext cx="11125200" cy="1246090"/>
          </a:xfrm>
          <a:prstGeom prst="roundRect">
            <a:avLst>
              <a:gd name="adj" fmla="val 6794"/>
            </a:avLst>
          </a:prstGeom>
          <a:solidFill>
            <a:srgbClr val="F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287FE52C-A949-09BE-AC8C-7320E5F8666F}"/>
              </a:ext>
            </a:extLst>
          </p:cNvPr>
          <p:cNvSpPr txBox="1">
            <a:spLocks/>
          </p:cNvSpPr>
          <p:nvPr/>
        </p:nvSpPr>
        <p:spPr>
          <a:xfrm>
            <a:off x="2113837" y="6928262"/>
            <a:ext cx="9000250" cy="654090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중요한 것은 내용을 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어떻게 보여주는 것</a:t>
            </a:r>
            <a:r>
              <a:rPr lang="en-US" altLang="ko-KR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이라 말했던 페이지는 몇 페이지 일까요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함께 생각해 봅시다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5B8F150A-C17D-93BD-17D3-6D77091DEA51}"/>
              </a:ext>
            </a:extLst>
          </p:cNvPr>
          <p:cNvSpPr txBox="1">
            <a:spLocks/>
          </p:cNvSpPr>
          <p:nvPr/>
        </p:nvSpPr>
        <p:spPr>
          <a:xfrm>
            <a:off x="2113837" y="6530881"/>
            <a:ext cx="1178208" cy="369332"/>
          </a:xfrm>
          <a:prstGeom prst="rect">
            <a:avLst/>
          </a:prstGeom>
        </p:spPr>
        <p:txBody>
          <a:bodyPr wrap="non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첫번째 질문</a:t>
            </a:r>
            <a:endParaRPr lang="ko-KR" altLang="en-US" sz="1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A599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그래픽 12">
            <a:extLst>
              <a:ext uri="{FF2B5EF4-FFF2-40B4-BE49-F238E27FC236}">
                <a16:creationId xmlns:a16="http://schemas.microsoft.com/office/drawing/2014/main" id="{17A46A5F-338D-E187-1998-C2240D46F5BD}"/>
              </a:ext>
            </a:extLst>
          </p:cNvPr>
          <p:cNvSpPr/>
          <p:nvPr/>
        </p:nvSpPr>
        <p:spPr>
          <a:xfrm>
            <a:off x="1238501" y="6534251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0C6CB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3E616EA-E6E3-A905-CE24-10519E1D3E53}"/>
              </a:ext>
            </a:extLst>
          </p:cNvPr>
          <p:cNvSpPr/>
          <p:nvPr/>
        </p:nvSpPr>
        <p:spPr>
          <a:xfrm>
            <a:off x="1576387" y="7683028"/>
            <a:ext cx="11125200" cy="1246090"/>
          </a:xfrm>
          <a:prstGeom prst="roundRect">
            <a:avLst>
              <a:gd name="adj" fmla="val 6794"/>
            </a:avLst>
          </a:prstGeom>
          <a:solidFill>
            <a:srgbClr val="F1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AA3E215-AAB6-AE07-7B23-163E36D9452C}"/>
              </a:ext>
            </a:extLst>
          </p:cNvPr>
          <p:cNvSpPr txBox="1">
            <a:spLocks/>
          </p:cNvSpPr>
          <p:nvPr/>
        </p:nvSpPr>
        <p:spPr>
          <a:xfrm>
            <a:off x="2085262" y="8275028"/>
            <a:ext cx="9000250" cy="654090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중요한 것은 내용을 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어떻게 보여주는 것</a:t>
            </a:r>
            <a:r>
              <a:rPr lang="en-US" altLang="ko-KR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이라 말했던 페이지는 몇 페이지 일까요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함께 생각해 봅시다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86E06276-6198-B899-8BD6-11D71DD5540B}"/>
              </a:ext>
            </a:extLst>
          </p:cNvPr>
          <p:cNvSpPr txBox="1">
            <a:spLocks/>
          </p:cNvSpPr>
          <p:nvPr/>
        </p:nvSpPr>
        <p:spPr>
          <a:xfrm>
            <a:off x="2085262" y="7877647"/>
            <a:ext cx="1178208" cy="369332"/>
          </a:xfrm>
          <a:prstGeom prst="rect">
            <a:avLst/>
          </a:prstGeom>
        </p:spPr>
        <p:txBody>
          <a:bodyPr wrap="non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첫번째 질문</a:t>
            </a:r>
            <a:endParaRPr lang="ko-KR" altLang="en-US" sz="1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A599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6" name="그래픽 12">
            <a:extLst>
              <a:ext uri="{FF2B5EF4-FFF2-40B4-BE49-F238E27FC236}">
                <a16:creationId xmlns:a16="http://schemas.microsoft.com/office/drawing/2014/main" id="{FEEB06BE-1E91-6C75-B888-7781C2D617D9}"/>
              </a:ext>
            </a:extLst>
          </p:cNvPr>
          <p:cNvSpPr/>
          <p:nvPr/>
        </p:nvSpPr>
        <p:spPr>
          <a:xfrm>
            <a:off x="1209926" y="7881017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0C6CB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553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832FA6-7463-55A6-44E6-E7D492ECF309}"/>
              </a:ext>
            </a:extLst>
          </p:cNvPr>
          <p:cNvSpPr/>
          <p:nvPr/>
        </p:nvSpPr>
        <p:spPr>
          <a:xfrm>
            <a:off x="533400" y="12573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63830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E6F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68">
            <a:extLst>
              <a:ext uri="{FF2B5EF4-FFF2-40B4-BE49-F238E27FC236}">
                <a16:creationId xmlns:a16="http://schemas.microsoft.com/office/drawing/2014/main" id="{7360FB54-D80A-9034-04B0-E2BC0DE6D62C}"/>
              </a:ext>
            </a:extLst>
          </p:cNvPr>
          <p:cNvSpPr txBox="1">
            <a:spLocks/>
          </p:cNvSpPr>
          <p:nvPr/>
        </p:nvSpPr>
        <p:spPr>
          <a:xfrm>
            <a:off x="1156155" y="915626"/>
            <a:ext cx="10925175" cy="433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강의 제목을 적어보세요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FA79F11-DA7B-AD11-2270-3D0E19B3541A}"/>
              </a:ext>
            </a:extLst>
          </p:cNvPr>
          <p:cNvSpPr txBox="1">
            <a:spLocks/>
          </p:cNvSpPr>
          <p:nvPr/>
        </p:nvSpPr>
        <p:spPr>
          <a:xfrm>
            <a:off x="1219200" y="1833309"/>
            <a:ext cx="343562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템플릿 포인트 </a:t>
            </a:r>
            <a:r>
              <a:rPr lang="ko-KR" altLang="en-US" sz="1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파워포인트 </a:t>
            </a:r>
          </a:p>
        </p:txBody>
      </p:sp>
    </p:spTree>
    <p:extLst>
      <p:ext uri="{BB962C8B-B14F-4D97-AF65-F5344CB8AC3E}">
        <p14:creationId xmlns:p14="http://schemas.microsoft.com/office/powerpoint/2010/main" val="349945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832FA6-7463-55A6-44E6-E7D492ECF309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Bold" panose="02000000000000000000" pitchFamily="2" charset="-127"/>
              </a:rPr>
              <a:t>강사 소개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E6FD72"/>
                </a:solidFill>
              </a:rPr>
              <a:t>{</a:t>
            </a:r>
            <a:r>
              <a:rPr lang="ko-KR" altLang="en-US" sz="2400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dirty="0">
                <a:solidFill>
                  <a:srgbClr val="D37DFF"/>
                </a:solidFill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876274F-C2FD-B220-5516-6DD0E4A105E8}"/>
              </a:ext>
            </a:extLst>
          </p:cNvPr>
          <p:cNvSpPr txBox="1">
            <a:spLocks/>
          </p:cNvSpPr>
          <p:nvPr/>
        </p:nvSpPr>
        <p:spPr>
          <a:xfrm>
            <a:off x="2247368" y="3695700"/>
            <a:ext cx="3696231" cy="94673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4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임종현 </a:t>
            </a:r>
            <a:r>
              <a:rPr lang="ko-KR" altLang="en-US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강사</a:t>
            </a:r>
            <a:endParaRPr lang="ko-KR" altLang="en-US" sz="24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314DE2F-0544-1A73-8E09-7C9CC89903B2}"/>
              </a:ext>
            </a:extLst>
          </p:cNvPr>
          <p:cNvSpPr txBox="1">
            <a:spLocks/>
          </p:cNvSpPr>
          <p:nvPr/>
        </p:nvSpPr>
        <p:spPr>
          <a:xfrm>
            <a:off x="2737643" y="4604553"/>
            <a:ext cx="6058431" cy="1687450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수십만명이 사용하는 소프트웨어 개발자 </a:t>
            </a:r>
            <a:endParaRPr lang="en-US" altLang="ko-KR" sz="2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지식</a:t>
            </a:r>
            <a:r>
              <a:rPr lang="en-US" altLang="ko-KR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 공유에 뿌듯함을 느끼는 사람</a:t>
            </a:r>
            <a:endParaRPr lang="en-US" altLang="ko-KR" sz="2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endParaRPr lang="ko-KR" altLang="en-US" sz="2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1327FC-D821-4941-EC75-684921A58A2E}"/>
              </a:ext>
            </a:extLst>
          </p:cNvPr>
          <p:cNvGrpSpPr/>
          <p:nvPr/>
        </p:nvGrpSpPr>
        <p:grpSpPr>
          <a:xfrm>
            <a:off x="2209800" y="8572500"/>
            <a:ext cx="2541059" cy="610659"/>
            <a:chOff x="1523470" y="7886700"/>
            <a:chExt cx="2541059" cy="610659"/>
          </a:xfrm>
          <a:solidFill>
            <a:srgbClr val="E6FD72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28E04C-07CA-B530-F513-310E8F07B823}"/>
                </a:ext>
              </a:extLst>
            </p:cNvPr>
            <p:cNvSpPr/>
            <p:nvPr/>
          </p:nvSpPr>
          <p:spPr>
            <a:xfrm>
              <a:off x="1828800" y="7886700"/>
              <a:ext cx="1930400" cy="6106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C437FA-25CE-4D83-325C-37D803FEE2BB}"/>
                </a:ext>
              </a:extLst>
            </p:cNvPr>
            <p:cNvSpPr/>
            <p:nvPr/>
          </p:nvSpPr>
          <p:spPr>
            <a:xfrm>
              <a:off x="15234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1089624-5976-4F4F-F35E-5903F5647DC0}"/>
                </a:ext>
              </a:extLst>
            </p:cNvPr>
            <p:cNvSpPr/>
            <p:nvPr/>
          </p:nvSpPr>
          <p:spPr>
            <a:xfrm>
              <a:off x="34538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2BDF9CDB-7834-2952-C504-65EFAD413AB2}"/>
              </a:ext>
            </a:extLst>
          </p:cNvPr>
          <p:cNvSpPr txBox="1"/>
          <p:nvPr/>
        </p:nvSpPr>
        <p:spPr>
          <a:xfrm>
            <a:off x="2498461" y="8719079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00074E"/>
                </a:solidFill>
                <a:ea typeface="Pretendard Medium"/>
              </a:rPr>
              <a:t># </a:t>
            </a:r>
            <a:r>
              <a:rPr lang="ko-KR" altLang="en-US" sz="2000" b="1" i="0" u="none" strike="noStrike" dirty="0">
                <a:solidFill>
                  <a:srgbClr val="00074E"/>
                </a:solidFill>
                <a:ea typeface="Pretendard Medium"/>
              </a:rPr>
              <a:t>나도</a:t>
            </a:r>
            <a:endParaRPr lang="en-US" altLang="ko-KR" sz="2000" b="1" dirty="0">
              <a:solidFill>
                <a:srgbClr val="00074E"/>
              </a:solidFill>
              <a:ea typeface="Pretendard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16C656-43F7-C740-3A29-86BEC8F43CA8}"/>
              </a:ext>
            </a:extLst>
          </p:cNvPr>
          <p:cNvGrpSpPr/>
          <p:nvPr/>
        </p:nvGrpSpPr>
        <p:grpSpPr>
          <a:xfrm>
            <a:off x="5156200" y="8569796"/>
            <a:ext cx="2541059" cy="610659"/>
            <a:chOff x="1523470" y="7886700"/>
            <a:chExt cx="2541059" cy="610659"/>
          </a:xfrm>
          <a:solidFill>
            <a:srgbClr val="E6FD72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8D7C49-A17A-0DC3-83A2-1B8877E46931}"/>
                </a:ext>
              </a:extLst>
            </p:cNvPr>
            <p:cNvSpPr/>
            <p:nvPr/>
          </p:nvSpPr>
          <p:spPr>
            <a:xfrm>
              <a:off x="1828800" y="7886700"/>
              <a:ext cx="1930400" cy="6106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4385C51-F179-6453-C8B3-59472B0A095B}"/>
                </a:ext>
              </a:extLst>
            </p:cNvPr>
            <p:cNvSpPr/>
            <p:nvPr/>
          </p:nvSpPr>
          <p:spPr>
            <a:xfrm>
              <a:off x="15234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557C76D-2B70-7DBA-3327-B7817D8C00FF}"/>
                </a:ext>
              </a:extLst>
            </p:cNvPr>
            <p:cNvSpPr/>
            <p:nvPr/>
          </p:nvSpPr>
          <p:spPr>
            <a:xfrm>
              <a:off x="34538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8">
            <a:extLst>
              <a:ext uri="{FF2B5EF4-FFF2-40B4-BE49-F238E27FC236}">
                <a16:creationId xmlns:a16="http://schemas.microsoft.com/office/drawing/2014/main" id="{6EA61014-6AE5-4918-D75F-49A042D4C0EC}"/>
              </a:ext>
            </a:extLst>
          </p:cNvPr>
          <p:cNvSpPr txBox="1"/>
          <p:nvPr/>
        </p:nvSpPr>
        <p:spPr>
          <a:xfrm>
            <a:off x="5444861" y="8716375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00074E"/>
                </a:solidFill>
                <a:ea typeface="Pretendard Medium"/>
              </a:rPr>
              <a:t># </a:t>
            </a:r>
            <a:r>
              <a:rPr lang="ko-KR" altLang="en-US" sz="2000" b="1" dirty="0">
                <a:solidFill>
                  <a:srgbClr val="00074E"/>
                </a:solidFill>
                <a:ea typeface="Pretendard Medium"/>
              </a:rPr>
              <a:t>할 수 있다</a:t>
            </a:r>
            <a:endParaRPr lang="en-US" altLang="ko-KR" sz="2000" b="1" dirty="0">
              <a:solidFill>
                <a:srgbClr val="00074E"/>
              </a:solidFill>
              <a:ea typeface="Pretendard Medium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F33E19-51BA-A8F1-1CE0-29AD3E97CA17}"/>
              </a:ext>
            </a:extLst>
          </p:cNvPr>
          <p:cNvGrpSpPr/>
          <p:nvPr/>
        </p:nvGrpSpPr>
        <p:grpSpPr>
          <a:xfrm>
            <a:off x="8139112" y="8569796"/>
            <a:ext cx="2541059" cy="610659"/>
            <a:chOff x="1523470" y="7886700"/>
            <a:chExt cx="2541059" cy="610659"/>
          </a:xfrm>
          <a:solidFill>
            <a:srgbClr val="E6FD72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DD59F12-9BB8-E83E-EA19-F0C29913783C}"/>
                </a:ext>
              </a:extLst>
            </p:cNvPr>
            <p:cNvSpPr/>
            <p:nvPr/>
          </p:nvSpPr>
          <p:spPr>
            <a:xfrm>
              <a:off x="1828800" y="7886700"/>
              <a:ext cx="1930400" cy="6106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EBCBE3A-D154-88DB-47CD-7DD84D1DF5CD}"/>
                </a:ext>
              </a:extLst>
            </p:cNvPr>
            <p:cNvSpPr/>
            <p:nvPr/>
          </p:nvSpPr>
          <p:spPr>
            <a:xfrm>
              <a:off x="15234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EC13F18-6D1D-A4BD-11FC-A4F5213A9A4F}"/>
                </a:ext>
              </a:extLst>
            </p:cNvPr>
            <p:cNvSpPr/>
            <p:nvPr/>
          </p:nvSpPr>
          <p:spPr>
            <a:xfrm>
              <a:off x="3453870" y="7886700"/>
              <a:ext cx="610659" cy="610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8">
            <a:extLst>
              <a:ext uri="{FF2B5EF4-FFF2-40B4-BE49-F238E27FC236}">
                <a16:creationId xmlns:a16="http://schemas.microsoft.com/office/drawing/2014/main" id="{839C3662-8846-7DFB-C94E-FCA0E1CBFFE4}"/>
              </a:ext>
            </a:extLst>
          </p:cNvPr>
          <p:cNvSpPr txBox="1"/>
          <p:nvPr/>
        </p:nvSpPr>
        <p:spPr>
          <a:xfrm>
            <a:off x="8427773" y="8716375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00074E"/>
                </a:solidFill>
                <a:ea typeface="Pretendard Medium"/>
              </a:rPr>
              <a:t># </a:t>
            </a:r>
            <a:r>
              <a:rPr lang="ko-KR" altLang="en-US" sz="2000" b="1" dirty="0">
                <a:solidFill>
                  <a:srgbClr val="00074E"/>
                </a:solidFill>
                <a:ea typeface="Pretendard Medium"/>
              </a:rPr>
              <a:t>웹 개발자</a:t>
            </a:r>
            <a:endParaRPr lang="en-US" altLang="ko-KR" sz="2000" b="1" dirty="0">
              <a:solidFill>
                <a:srgbClr val="00074E"/>
              </a:solidFill>
              <a:ea typeface="Pretendard Medium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60FBB6-548D-EC2A-F426-B0F7165BFC49}"/>
              </a:ext>
            </a:extLst>
          </p:cNvPr>
          <p:cNvSpPr/>
          <p:nvPr/>
        </p:nvSpPr>
        <p:spPr>
          <a:xfrm>
            <a:off x="-2235202" y="3695700"/>
            <a:ext cx="1676399" cy="2655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EF5478DD-6B7E-D88D-6590-BB4336994A40}"/>
              </a:ext>
            </a:extLst>
          </p:cNvPr>
          <p:cNvSpPr txBox="1"/>
          <p:nvPr/>
        </p:nvSpPr>
        <p:spPr>
          <a:xfrm>
            <a:off x="2209799" y="8158260"/>
            <a:ext cx="8470372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7740E029-0817-2E3E-936E-DC277C3E4382}"/>
              </a:ext>
            </a:extLst>
          </p:cNvPr>
          <p:cNvSpPr txBox="1">
            <a:spLocks/>
          </p:cNvSpPr>
          <p:nvPr/>
        </p:nvSpPr>
        <p:spPr>
          <a:xfrm>
            <a:off x="2737643" y="5920301"/>
            <a:ext cx="6058431" cy="466153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경력사항</a:t>
            </a:r>
            <a:endParaRPr lang="ko-KR" altLang="en-US" sz="28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5693CDF7-5C54-CFAE-13B3-8A84C00F1E88}"/>
              </a:ext>
            </a:extLst>
          </p:cNvPr>
          <p:cNvSpPr txBox="1">
            <a:spLocks/>
          </p:cNvSpPr>
          <p:nvPr/>
        </p:nvSpPr>
        <p:spPr>
          <a:xfrm>
            <a:off x="2737643" y="6319531"/>
            <a:ext cx="6058431" cy="466153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현직 웹 개발자</a:t>
            </a:r>
            <a:endParaRPr lang="en-US" altLang="ko-KR" sz="2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7C664E17-ACF2-2080-049B-260365C7B351}"/>
              </a:ext>
            </a:extLst>
          </p:cNvPr>
          <p:cNvSpPr txBox="1">
            <a:spLocks/>
          </p:cNvSpPr>
          <p:nvPr/>
        </p:nvSpPr>
        <p:spPr>
          <a:xfrm>
            <a:off x="2737643" y="7176635"/>
            <a:ext cx="6058431" cy="466153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 분야</a:t>
            </a:r>
            <a:endParaRPr lang="ko-KR" altLang="en-US" sz="28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886EA80-BDEB-E786-B73F-7A76285C0FC1}"/>
              </a:ext>
            </a:extLst>
          </p:cNvPr>
          <p:cNvSpPr txBox="1">
            <a:spLocks/>
          </p:cNvSpPr>
          <p:nvPr/>
        </p:nvSpPr>
        <p:spPr>
          <a:xfrm>
            <a:off x="2737643" y="7575865"/>
            <a:ext cx="6058431" cy="466153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개발</a:t>
            </a:r>
            <a:endParaRPr lang="en-US" altLang="ko-KR" sz="2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6" name="Picture 33">
            <a:extLst>
              <a:ext uri="{FF2B5EF4-FFF2-40B4-BE49-F238E27FC236}">
                <a16:creationId xmlns:a16="http://schemas.microsoft.com/office/drawing/2014/main" id="{1D8617AA-BF3D-EC66-1612-FF3E6AE6C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67" y="4743170"/>
            <a:ext cx="241300" cy="19050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C190C536-AD66-0604-03A8-488DFF3FC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67" y="6081654"/>
            <a:ext cx="241300" cy="190500"/>
          </a:xfrm>
          <a:prstGeom prst="rect">
            <a:avLst/>
          </a:prstGeom>
        </p:spPr>
      </p:pic>
      <p:pic>
        <p:nvPicPr>
          <p:cNvPr id="48" name="Picture 33">
            <a:extLst>
              <a:ext uri="{FF2B5EF4-FFF2-40B4-BE49-F238E27FC236}">
                <a16:creationId xmlns:a16="http://schemas.microsoft.com/office/drawing/2014/main" id="{AB3ACE2E-E136-8EDF-1104-98829854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67" y="7296465"/>
            <a:ext cx="241300" cy="190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2E6DFBF-F273-46E4-68B6-F3DE4490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62601" y="3038475"/>
            <a:ext cx="53721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0E6C34E-87D7-0141-6838-6EFCFF067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7284" y="2714625"/>
            <a:ext cx="5372100" cy="80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2D8A443-6261-5417-A19E-136F03DE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8430" y="4955273"/>
            <a:ext cx="4639675" cy="463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6C70DF56-7FCA-D257-8C00-B6BB2ECBCB5C}"/>
              </a:ext>
            </a:extLst>
          </p:cNvPr>
          <p:cNvSpPr/>
          <p:nvPr/>
        </p:nvSpPr>
        <p:spPr>
          <a:xfrm>
            <a:off x="10793677" y="3373702"/>
            <a:ext cx="5368396" cy="5368396"/>
          </a:xfrm>
          <a:prstGeom prst="ellipse">
            <a:avLst/>
          </a:prstGeom>
          <a:noFill/>
          <a:ln w="82550">
            <a:solidFill>
              <a:srgbClr val="1C2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EFAEC1E-BCCA-3C4E-B313-95DBE0BB7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167" l="10000" r="90000">
                        <a14:foregroundMark x1="41944" y1="90278" x2="41944" y2="95278"/>
                        <a14:foregroundMark x1="42778" y1="89722" x2="45417" y2="91667"/>
                        <a14:foregroundMark x1="66389" y1="75278" x2="68472" y2="85139"/>
                        <a14:foregroundMark x1="69306" y1="86528" x2="69306" y2="91250"/>
                        <a14:foregroundMark x1="68537" y1="94306" x2="68423" y2="95139"/>
                        <a14:foregroundMark x1="68728" y1="92917" x2="68537" y2="94306"/>
                        <a14:foregroundMark x1="69167" y1="89722" x2="68728" y2="92917"/>
                        <a14:foregroundMark x1="69722" y1="91111" x2="69722" y2="91528"/>
                        <a14:foregroundMark x1="67083" y1="93056" x2="66909" y2="93404"/>
                        <a14:foregroundMark x1="65461" y1="95886" x2="64258" y2="98291"/>
                        <a14:foregroundMark x1="66806" y1="89722" x2="62500" y2="90694"/>
                        <a14:foregroundMark x1="53472" y1="87639" x2="54028" y2="98472"/>
                        <a14:foregroundMark x1="54028" y1="98472" x2="54306" y2="99167"/>
                        <a14:foregroundMark x1="53333" y1="90694" x2="48333" y2="98889"/>
                        <a14:foregroundMark x1="48333" y1="98889" x2="48333" y2="98889"/>
                        <a14:foregroundMark x1="66250" y1="89722" x2="66806" y2="89861"/>
                        <a14:foregroundMark x1="65045" y1="94282" x2="64722" y2="94444"/>
                        <a14:foregroundMark x1="67222" y1="93194" x2="66867" y2="93372"/>
                        <a14:backgroundMark x1="63750" y1="98889" x2="63750" y2="98889"/>
                        <a14:backgroundMark x1="63750" y1="99028" x2="64167" y2="99722"/>
                        <a14:backgroundMark x1="64583" y1="98611" x2="64167" y2="98889"/>
                        <a14:backgroundMark x1="63472" y1="98750" x2="63889" y2="99861"/>
                        <a14:backgroundMark x1="64028" y1="98333" x2="64583" y2="99722"/>
                        <a14:backgroundMark x1="40278" y1="29306" x2="40278" y2="29306"/>
                        <a14:backgroundMark x1="62778" y1="32222" x2="62778" y2="32222"/>
                        <a14:backgroundMark x1="38194" y1="74861" x2="38194" y2="74861"/>
                        <a14:backgroundMark x1="64861" y1="91111" x2="64861" y2="91111"/>
                        <a14:backgroundMark x1="64583" y1="91111" x2="64583" y2="91111"/>
                        <a14:backgroundMark x1="62500" y1="95972" x2="62500" y2="95972"/>
                        <a14:backgroundMark x1="65829" y1="95669" x2="65417" y2="95833"/>
                        <a14:backgroundMark x1="66111" y1="92778" x2="65694" y2="93194"/>
                        <a14:backgroundMark x1="65694" y1="93194" x2="65000" y2="93611"/>
                        <a14:backgroundMark x1="65000" y1="93750" x2="64722" y2="94028"/>
                        <a14:backgroundMark x1="67778" y1="94306" x2="66111" y2="95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0798" y="2714625"/>
            <a:ext cx="5615260" cy="56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9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8780D2-8076-FB0D-DF28-D84365C29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9E84E82A-5B7E-B3B4-E446-32EF5A75E694}"/>
              </a:ext>
            </a:extLst>
          </p:cNvPr>
          <p:cNvSpPr/>
          <p:nvPr/>
        </p:nvSpPr>
        <p:spPr>
          <a:xfrm>
            <a:off x="533400" y="1638300"/>
            <a:ext cx="4648200" cy="646331"/>
          </a:xfrm>
          <a:prstGeom prst="homePlate">
            <a:avLst>
              <a:gd name="adj" fmla="val 293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18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26" name="Picture 2" descr="Hello 자기소개 프레젠테이션">
            <a:extLst>
              <a:ext uri="{FF2B5EF4-FFF2-40B4-BE49-F238E27FC236}">
                <a16:creationId xmlns:a16="http://schemas.microsoft.com/office/drawing/2014/main" id="{CEB0A0B6-89AD-AA5D-A928-469A7B6AC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3883"/>
            <a:ext cx="18288000" cy="1027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456AEA-D664-2169-C5A7-8429678E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0" y="-9144"/>
            <a:ext cx="7200900" cy="10287000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7D6BE387-723B-66E2-10ED-F19959FE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FBC015-2469-9339-2351-62B7162E3E5A}"/>
              </a:ext>
            </a:extLst>
          </p:cNvPr>
          <p:cNvSpPr/>
          <p:nvPr/>
        </p:nvSpPr>
        <p:spPr>
          <a:xfrm>
            <a:off x="-5617185" y="2324100"/>
            <a:ext cx="5763235" cy="6848856"/>
          </a:xfrm>
          <a:prstGeom prst="rect">
            <a:avLst/>
          </a:prstGeom>
          <a:solidFill>
            <a:srgbClr val="1C2939"/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ED393-1BB4-0810-4DA7-4AACA201FB99}"/>
              </a:ext>
            </a:extLst>
          </p:cNvPr>
          <p:cNvSpPr/>
          <p:nvPr/>
        </p:nvSpPr>
        <p:spPr>
          <a:xfrm>
            <a:off x="1388450" y="5086904"/>
            <a:ext cx="9889150" cy="4086052"/>
          </a:xfrm>
          <a:prstGeom prst="roundRect">
            <a:avLst/>
          </a:prstGeom>
          <a:solidFill>
            <a:srgbClr val="1C29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84EB3F-8B7D-D93D-5761-9E9228255F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1" t="30278" r="42665" b="24337"/>
          <a:stretch/>
        </p:blipFill>
        <p:spPr>
          <a:xfrm>
            <a:off x="12169387" y="3162300"/>
            <a:ext cx="4507441" cy="637584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C5B66B-D12B-A907-007E-93C56602A933}"/>
              </a:ext>
            </a:extLst>
          </p:cNvPr>
          <p:cNvSpPr txBox="1"/>
          <p:nvPr/>
        </p:nvSpPr>
        <p:spPr>
          <a:xfrm>
            <a:off x="1381193" y="2748116"/>
            <a:ext cx="57054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/>
              <a:t>ABOUT ME</a:t>
            </a:r>
            <a:endParaRPr lang="ko-KR" altLang="en-US" sz="9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F46546-72A3-FC39-817D-7A8EF95F1EF6}"/>
              </a:ext>
            </a:extLst>
          </p:cNvPr>
          <p:cNvSpPr txBox="1"/>
          <p:nvPr/>
        </p:nvSpPr>
        <p:spPr>
          <a:xfrm>
            <a:off x="1388450" y="41115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자기소개</a:t>
            </a:r>
          </a:p>
        </p:txBody>
      </p:sp>
      <p:sp>
        <p:nvSpPr>
          <p:cNvPr id="39" name="TextBox 67">
            <a:extLst>
              <a:ext uri="{FF2B5EF4-FFF2-40B4-BE49-F238E27FC236}">
                <a16:creationId xmlns:a16="http://schemas.microsoft.com/office/drawing/2014/main" id="{8E018227-B979-B32A-042A-87F05B8B0C6E}"/>
              </a:ext>
            </a:extLst>
          </p:cNvPr>
          <p:cNvSpPr txBox="1"/>
          <p:nvPr/>
        </p:nvSpPr>
        <p:spPr>
          <a:xfrm>
            <a:off x="1945352" y="5644228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40" name="TextBox 67">
            <a:extLst>
              <a:ext uri="{FF2B5EF4-FFF2-40B4-BE49-F238E27FC236}">
                <a16:creationId xmlns:a16="http://schemas.microsoft.com/office/drawing/2014/main" id="{840E37E1-A37D-1BE8-E3EF-0382C71BC8C5}"/>
              </a:ext>
            </a:extLst>
          </p:cNvPr>
          <p:cNvSpPr txBox="1"/>
          <p:nvPr/>
        </p:nvSpPr>
        <p:spPr>
          <a:xfrm>
            <a:off x="1828800" y="6427392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지식</a:t>
            </a:r>
            <a:r>
              <a:rPr lang="en-US" altLang="ko-KR" sz="3200" b="0" i="0" u="none" strike="noStrike" spc="-200" dirty="0">
                <a:solidFill>
                  <a:srgbClr val="FFFFFF"/>
                </a:solidFill>
                <a:ea typeface="SB AggroOTF Light"/>
              </a:rPr>
              <a:t>/</a:t>
            </a: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정보 공유에 </a:t>
            </a:r>
            <a:r>
              <a:rPr lang="ko-KR" altLang="en-US" sz="3200" spc="-300" dirty="0">
                <a:solidFill>
                  <a:srgbClr val="E6FD72"/>
                </a:solidFill>
                <a:ea typeface="SB AggroOTF Light"/>
              </a:rPr>
              <a:t>뿌듯함</a:t>
            </a:r>
            <a:r>
              <a:rPr lang="ko-KR" altLang="en-US" sz="3200" spc="-300" dirty="0">
                <a:solidFill>
                  <a:schemeClr val="bg1"/>
                </a:solidFill>
                <a:ea typeface="SB AggroOTF Light"/>
              </a:rPr>
              <a:t>을 느끼는 사람</a:t>
            </a:r>
            <a:endParaRPr lang="ko-KR" sz="3200" b="0" i="0" u="none" strike="noStrike" spc="-300" dirty="0">
              <a:solidFill>
                <a:schemeClr val="bg1"/>
              </a:solidFill>
              <a:ea typeface="SB AggroOTF Light"/>
            </a:endParaRPr>
          </a:p>
        </p:txBody>
      </p:sp>
      <p:sp>
        <p:nvSpPr>
          <p:cNvPr id="41" name="TextBox 67">
            <a:extLst>
              <a:ext uri="{FF2B5EF4-FFF2-40B4-BE49-F238E27FC236}">
                <a16:creationId xmlns:a16="http://schemas.microsoft.com/office/drawing/2014/main" id="{C7E6C525-9A3A-DA49-4F56-A1012F95D430}"/>
              </a:ext>
            </a:extLst>
          </p:cNvPr>
          <p:cNvSpPr txBox="1"/>
          <p:nvPr/>
        </p:nvSpPr>
        <p:spPr>
          <a:xfrm>
            <a:off x="2061531" y="7230513"/>
            <a:ext cx="3185448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200" spc="-200" dirty="0">
                <a:solidFill>
                  <a:srgbClr val="FFFFFF"/>
                </a:solidFill>
                <a:ea typeface="SB AggroOTF Light"/>
              </a:rPr>
              <a:t>현실적인 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직장인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43" name="TextBox 67">
            <a:extLst>
              <a:ext uri="{FF2B5EF4-FFF2-40B4-BE49-F238E27FC236}">
                <a16:creationId xmlns:a16="http://schemas.microsoft.com/office/drawing/2014/main" id="{B137ADD4-BB17-1851-219D-3AA3BFA1ADCA}"/>
              </a:ext>
            </a:extLst>
          </p:cNvPr>
          <p:cNvSpPr txBox="1"/>
          <p:nvPr/>
        </p:nvSpPr>
        <p:spPr>
          <a:xfrm>
            <a:off x="2061530" y="7995968"/>
            <a:ext cx="6701469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200" spc="-200" dirty="0">
                <a:solidFill>
                  <a:srgbClr val="FFFFFF"/>
                </a:solidFill>
                <a:ea typeface="SB AggroOTF Light"/>
              </a:rPr>
              <a:t>카페에서 코딩이 </a:t>
            </a:r>
            <a:r>
              <a:rPr lang="ko-KR" altLang="en-US" sz="3200" spc="-200">
                <a:solidFill>
                  <a:srgbClr val="FFFFFF"/>
                </a:solidFill>
                <a:ea typeface="SB AggroOTF Light"/>
              </a:rPr>
              <a:t>취미인 </a:t>
            </a:r>
            <a:r>
              <a:rPr lang="ko-KR" altLang="en-US" sz="3200" spc="-300">
                <a:solidFill>
                  <a:srgbClr val="E6FD72"/>
                </a:solidFill>
                <a:ea typeface="SB AggroOTF Light"/>
              </a:rPr>
              <a:t>사람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0701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7D6BE387-723B-66E2-10ED-F19959FE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587C9BB1-D988-E7E8-AF62-8E0E2A9B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238500"/>
            <a:ext cx="177800" cy="177800"/>
          </a:xfrm>
          <a:prstGeom prst="rect">
            <a:avLst/>
          </a:prstGeom>
        </p:spPr>
      </p:pic>
      <p:sp>
        <p:nvSpPr>
          <p:cNvPr id="7" name="TextBox 32">
            <a:extLst>
              <a:ext uri="{FF2B5EF4-FFF2-40B4-BE49-F238E27FC236}">
                <a16:creationId xmlns:a16="http://schemas.microsoft.com/office/drawing/2014/main" id="{3FC113A5-3328-F0BF-7345-5FF006D6AFF0}"/>
              </a:ext>
            </a:extLst>
          </p:cNvPr>
          <p:cNvSpPr txBox="1"/>
          <p:nvPr/>
        </p:nvSpPr>
        <p:spPr>
          <a:xfrm>
            <a:off x="3733800" y="4451350"/>
            <a:ext cx="93850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7800" spc="-600" dirty="0">
                <a:solidFill>
                  <a:srgbClr val="D37DFF"/>
                </a:solidFill>
                <a:ea typeface="SB AggroOTF Light"/>
              </a:rPr>
              <a:t>강의 중간 </a:t>
            </a:r>
            <a:r>
              <a:rPr lang="ko-KR" altLang="en-US" sz="7800" spc="-600" dirty="0" err="1">
                <a:solidFill>
                  <a:srgbClr val="D37DFF"/>
                </a:solidFill>
                <a:ea typeface="SB AggroOTF Light"/>
              </a:rPr>
              <a:t>중간</a:t>
            </a:r>
            <a:r>
              <a:rPr lang="ko-KR" altLang="en-US" sz="7800" spc="-600" dirty="0">
                <a:solidFill>
                  <a:srgbClr val="D37DFF"/>
                </a:solidFill>
                <a:ea typeface="SB AggroOTF Light"/>
              </a:rPr>
              <a:t> </a:t>
            </a:r>
            <a:r>
              <a:rPr lang="ko-KR" sz="7800" b="0" i="0" u="none" strike="noStrike" spc="-600" dirty="0">
                <a:solidFill>
                  <a:srgbClr val="D37DFF"/>
                </a:solidFill>
                <a:ea typeface="SB AggroOTF Light"/>
              </a:rPr>
              <a:t>자유롭게</a:t>
            </a:r>
          </a:p>
          <a:p>
            <a:pPr lvl="0" algn="ctr">
              <a:lnSpc>
                <a:spcPct val="97940"/>
              </a:lnSpc>
            </a:pPr>
            <a:r>
              <a:rPr lang="ko-KR" sz="7800" b="0" i="0" u="none" strike="noStrike" spc="-600" dirty="0">
                <a:ea typeface="SB AggroOTF Light"/>
              </a:rPr>
              <a:t>질문해주세요</a:t>
            </a:r>
            <a:r>
              <a:rPr lang="en-US" sz="7800" b="0" i="0" u="none" strike="noStrike" spc="-600" dirty="0">
                <a:latin typeface="SB AggroOTF Light"/>
              </a:rPr>
              <a:t>!</a:t>
            </a:r>
          </a:p>
        </p:txBody>
      </p:sp>
      <p:pic>
        <p:nvPicPr>
          <p:cNvPr id="11" name="Picture 20">
            <a:extLst>
              <a:ext uri="{FF2B5EF4-FFF2-40B4-BE49-F238E27FC236}">
                <a16:creationId xmlns:a16="http://schemas.microsoft.com/office/drawing/2014/main" id="{5EDA18BD-F19A-D9E8-FD8B-8A5ED9B0C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100" y="2501900"/>
            <a:ext cx="4241800" cy="4318000"/>
          </a:xfrm>
          <a:prstGeom prst="rect">
            <a:avLst/>
          </a:prstGeom>
        </p:spPr>
      </p:pic>
      <p:pic>
        <p:nvPicPr>
          <p:cNvPr id="15" name="Picture 21">
            <a:extLst>
              <a:ext uri="{FF2B5EF4-FFF2-40B4-BE49-F238E27FC236}">
                <a16:creationId xmlns:a16="http://schemas.microsoft.com/office/drawing/2014/main" id="{81043A6E-04F6-46D0-F295-54A7CBBF9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0000">
            <a:off x="14744700" y="2603500"/>
            <a:ext cx="1435100" cy="1435100"/>
          </a:xfrm>
          <a:prstGeom prst="rect">
            <a:avLst/>
          </a:prstGeom>
        </p:spPr>
      </p:pic>
      <p:pic>
        <p:nvPicPr>
          <p:cNvPr id="16" name="Picture 22">
            <a:extLst>
              <a:ext uri="{FF2B5EF4-FFF2-40B4-BE49-F238E27FC236}">
                <a16:creationId xmlns:a16="http://schemas.microsoft.com/office/drawing/2014/main" id="{A72A28A2-2DE1-12EF-12AB-B5423A8F1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80000">
            <a:off x="15151100" y="2971800"/>
            <a:ext cx="1333500" cy="13335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EB068D-4DAC-BC95-CD55-D7168D050611}"/>
              </a:ext>
            </a:extLst>
          </p:cNvPr>
          <p:cNvGrpSpPr/>
          <p:nvPr/>
        </p:nvGrpSpPr>
        <p:grpSpPr>
          <a:xfrm>
            <a:off x="542923" y="2400300"/>
            <a:ext cx="17202152" cy="7425161"/>
            <a:chOff x="542923" y="2400300"/>
            <a:chExt cx="17202152" cy="742516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3C97A85-5D0F-0E1E-580A-81CAF84D1BF6}"/>
                </a:ext>
              </a:extLst>
            </p:cNvPr>
            <p:cNvSpPr/>
            <p:nvPr/>
          </p:nvSpPr>
          <p:spPr>
            <a:xfrm>
              <a:off x="542923" y="2400300"/>
              <a:ext cx="17202151" cy="381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4F5B3B-7C58-D5E5-A6CB-2CAC43ECD49A}"/>
                </a:ext>
              </a:extLst>
            </p:cNvPr>
            <p:cNvSpPr/>
            <p:nvPr/>
          </p:nvSpPr>
          <p:spPr>
            <a:xfrm>
              <a:off x="542924" y="9444461"/>
              <a:ext cx="17202151" cy="381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D8473A-6E45-CB0D-95E4-BEBBECBF9F22}"/>
                </a:ext>
              </a:extLst>
            </p:cNvPr>
            <p:cNvSpPr/>
            <p:nvPr/>
          </p:nvSpPr>
          <p:spPr>
            <a:xfrm>
              <a:off x="16230600" y="2400300"/>
              <a:ext cx="1514475" cy="7425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00112E-8CD8-988F-F33C-D31777D3D307}"/>
                </a:ext>
              </a:extLst>
            </p:cNvPr>
            <p:cNvSpPr/>
            <p:nvPr/>
          </p:nvSpPr>
          <p:spPr>
            <a:xfrm>
              <a:off x="542924" y="2400300"/>
              <a:ext cx="1514475" cy="7425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81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7D6BE387-723B-66E2-10ED-F19959FE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587C9BB1-D988-E7E8-AF62-8E0E2A9B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238500"/>
            <a:ext cx="177800" cy="177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21D196-E456-469D-8A2B-4BFDB17A3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09331"/>
            <a:ext cx="17221200" cy="88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2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7D6BE387-723B-66E2-10ED-F19959FE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587C9BB1-D988-E7E8-AF62-8E0E2A9B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238500"/>
            <a:ext cx="177800" cy="17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333D3-C747-9D38-7FA8-2917AFD77CDD}"/>
              </a:ext>
            </a:extLst>
          </p:cNvPr>
          <p:cNvSpPr txBox="1"/>
          <p:nvPr/>
        </p:nvSpPr>
        <p:spPr>
          <a:xfrm>
            <a:off x="4267200" y="3422445"/>
            <a:ext cx="77300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latin typeface="SB AggroOTF Light" panose="020B0600000101010101" charset="-127"/>
                <a:ea typeface="SB AggroOTF Light" panose="020B0600000101010101" charset="-127"/>
              </a:rPr>
              <a:t>웹이란 무엇인가</a:t>
            </a:r>
            <a:r>
              <a:rPr lang="en-US" altLang="ko-KR" sz="8000" dirty="0">
                <a:latin typeface="SB AggroOTF Light" panose="020B0600000101010101" charset="-127"/>
                <a:ea typeface="SB AggroOTF Light" panose="020B0600000101010101" charset="-127"/>
              </a:rPr>
              <a:t>?</a:t>
            </a:r>
            <a:endParaRPr lang="ko-KR" altLang="en-US" sz="8000" dirty="0">
              <a:latin typeface="SB AggroOTF Light" panose="020B0600000101010101" charset="-127"/>
              <a:ea typeface="SB AggroOTF Light" panose="020B0600000101010101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9979C1CF-94E2-57F9-6E8C-4B6E73789662}"/>
              </a:ext>
            </a:extLst>
          </p:cNvPr>
          <p:cNvSpPr txBox="1"/>
          <p:nvPr/>
        </p:nvSpPr>
        <p:spPr>
          <a:xfrm>
            <a:off x="1828800" y="4971762"/>
            <a:ext cx="138684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7200" spc="-600" dirty="0">
                <a:ea typeface="SB AggroOTF Light"/>
              </a:rPr>
              <a:t>인터넷을 통해 접근할 수 있는 방대한 </a:t>
            </a:r>
            <a:r>
              <a:rPr lang="ko-KR" altLang="en-US" sz="7200" spc="-600" dirty="0">
                <a:solidFill>
                  <a:srgbClr val="D37DFF"/>
                </a:solidFill>
                <a:ea typeface="SB AggroOTF Light"/>
              </a:rPr>
              <a:t>정보</a:t>
            </a:r>
            <a:r>
              <a:rPr lang="ko-KR" altLang="en-US" sz="7200" spc="-600" dirty="0">
                <a:ea typeface="SB AggroOTF Light"/>
              </a:rPr>
              <a:t>와</a:t>
            </a:r>
            <a:r>
              <a:rPr lang="ko-KR" altLang="en-US" sz="7200" spc="-600" dirty="0">
                <a:solidFill>
                  <a:srgbClr val="D37DFF"/>
                </a:solidFill>
                <a:ea typeface="SB AggroOTF Light"/>
              </a:rPr>
              <a:t> 서비스</a:t>
            </a:r>
            <a:r>
              <a:rPr lang="ko-KR" altLang="en-US" sz="7200" spc="-600" dirty="0">
                <a:ea typeface="SB AggroOTF Light"/>
              </a:rPr>
              <a:t>를 제고하는 </a:t>
            </a:r>
            <a:r>
              <a:rPr lang="ko-KR" altLang="en-US" sz="7200" spc="-600" dirty="0">
                <a:solidFill>
                  <a:srgbClr val="D37DFF"/>
                </a:solidFill>
                <a:ea typeface="SB AggroOTF Light"/>
              </a:rPr>
              <a:t>시스템</a:t>
            </a:r>
            <a:endParaRPr lang="en-US" sz="7200" b="0" i="0" u="none" strike="noStrike" spc="-600" dirty="0">
              <a:latin typeface="SB AggroOTF Light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7E18EBF3-FC62-3331-CDA9-9653703C0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7242" y="3114668"/>
            <a:ext cx="1069203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2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ts val="1102"/>
              </a:spcBef>
              <a:buClr>
                <a:schemeClr val="bg1"/>
              </a:buClr>
            </a:pPr>
            <a:r>
              <a:rPr lang="en-US" altLang="ko-KR" sz="20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[더존] 본문체 50" panose="020B0803000000000000" pitchFamily="50" charset="-127"/>
                <a:ea typeface="[더존] 본문체 50" panose="020B0803000000000000" pitchFamily="50" charset="-127"/>
                <a:cs typeface="Arial" pitchFamily="34" charset="0"/>
              </a:rPr>
              <a:t> </a:t>
            </a:r>
            <a:r>
              <a:rPr lang="ko-KR" altLang="en-US" sz="2000" spc="-3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[더존] 본문체 50" panose="020B0803000000000000" pitchFamily="50" charset="-127"/>
                <a:ea typeface="[더존] 본문체 50" panose="020B0803000000000000" pitchFamily="50" charset="-127"/>
                <a:cs typeface="Arial" pitchFamily="34" charset="0"/>
              </a:rPr>
              <a:t>모듈개요</a:t>
            </a:r>
            <a:endParaRPr lang="ko-KR" altLang="en-US" sz="200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[더존] 본문체 50" panose="020B0803000000000000" pitchFamily="50" charset="-127"/>
              <a:ea typeface="[더존] 본문체 50" panose="020B0803000000000000" pitchFamily="50" charset="-127"/>
              <a:cs typeface="Arial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6DCC44-60EF-A9A7-292F-9C0581ED4196}"/>
              </a:ext>
            </a:extLst>
          </p:cNvPr>
          <p:cNvCxnSpPr/>
          <p:nvPr/>
        </p:nvCxnSpPr>
        <p:spPr>
          <a:xfrm>
            <a:off x="1891050" y="3146494"/>
            <a:ext cx="0" cy="276779"/>
          </a:xfrm>
          <a:prstGeom prst="line">
            <a:avLst/>
          </a:prstGeom>
          <a:ln w="34925">
            <a:solidFill>
              <a:srgbClr val="2E3D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6">
            <a:extLst>
              <a:ext uri="{FF2B5EF4-FFF2-40B4-BE49-F238E27FC236}">
                <a16:creationId xmlns:a16="http://schemas.microsoft.com/office/drawing/2014/main" id="{06C19BB2-3DA6-E269-D107-D12439998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051" y="3114668"/>
            <a:ext cx="7956295" cy="4693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0" lvl="1" defTabSz="914216" fontAlgn="base" latinLnBrk="0">
              <a:spcBef>
                <a:spcPct val="0"/>
              </a:spcBef>
              <a:spcAft>
                <a:spcPts val="30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4980827" algn="l"/>
              </a:tabLst>
              <a:defRPr/>
            </a:pPr>
            <a:r>
              <a:rPr kumimoji="1" lang="ko-KR" altLang="en-US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물류관리</a:t>
            </a:r>
            <a:r>
              <a:rPr kumimoji="1" lang="en-US" altLang="ko-KR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(LE) : </a:t>
            </a:r>
            <a:r>
              <a:rPr kumimoji="1" lang="ko-KR" altLang="en-US" sz="1400" b="1" spc="-3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물류관리를</a:t>
            </a:r>
            <a:r>
              <a:rPr kumimoji="1" lang="ko-KR" altLang="en-US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 위한 </a:t>
            </a:r>
            <a:r>
              <a:rPr kumimoji="1" lang="ko-KR" altLang="en-US" sz="1400" b="1" spc="-3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운송사</a:t>
            </a:r>
            <a:r>
              <a:rPr kumimoji="1" lang="en-US" altLang="ko-KR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/</a:t>
            </a:r>
            <a:r>
              <a:rPr kumimoji="1" lang="ko-KR" altLang="en-US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운송차량 관리</a:t>
            </a:r>
            <a:r>
              <a:rPr kumimoji="1" lang="en-US" altLang="ko-KR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, </a:t>
            </a:r>
            <a:r>
              <a:rPr kumimoji="1" lang="ko-KR" altLang="en-US" sz="1400" b="1" spc="-3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운송경로</a:t>
            </a:r>
            <a:r>
              <a:rPr kumimoji="1" lang="ko-KR" altLang="en-US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 관리 </a:t>
            </a:r>
            <a:r>
              <a:rPr kumimoji="1" lang="en-US" altLang="ko-KR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, </a:t>
            </a:r>
            <a:r>
              <a:rPr kumimoji="1" lang="ko-KR" altLang="en-US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운임 관리</a:t>
            </a:r>
            <a:r>
              <a:rPr kumimoji="1" lang="en-US" altLang="ko-KR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, </a:t>
            </a:r>
            <a:r>
              <a:rPr kumimoji="1" lang="ko-KR" altLang="en-US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배차 등 지원</a:t>
            </a:r>
            <a:endParaRPr kumimoji="1" lang="en-US" altLang="ko-KR" sz="1400" b="1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ea typeface="[더존] 본문체 30" panose="020B0603000000000000" pitchFamily="50" charset="-127"/>
            </a:endParaRPr>
          </a:p>
          <a:p>
            <a:pPr marL="0" lvl="1" defTabSz="914216" fontAlgn="base" latinLnBrk="0">
              <a:spcBef>
                <a:spcPct val="0"/>
              </a:spcBef>
              <a:spcAft>
                <a:spcPts val="30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4980827" algn="l"/>
              </a:tabLst>
              <a:defRPr/>
            </a:pPr>
            <a:r>
              <a:rPr kumimoji="1" lang="ko-KR" altLang="en-US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창고관리</a:t>
            </a:r>
            <a:r>
              <a:rPr kumimoji="1" lang="en-US" altLang="ko-KR" sz="1400" b="1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[더존] 본문체 30" panose="020B0603000000000000" pitchFamily="50" charset="-127"/>
              </a:rPr>
              <a:t>(WM) :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창고나 물류센터에서 재고관리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입출고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등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창고관리를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위한 모듈</a:t>
            </a:r>
          </a:p>
        </p:txBody>
      </p:sp>
    </p:spTree>
    <p:extLst>
      <p:ext uri="{BB962C8B-B14F-4D97-AF65-F5344CB8AC3E}">
        <p14:creationId xmlns:p14="http://schemas.microsoft.com/office/powerpoint/2010/main" val="32426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7D6BE387-723B-66E2-10ED-F19959FE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587C9BB1-D988-E7E8-AF62-8E0E2A9B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238500"/>
            <a:ext cx="177800" cy="177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EFB5BF-036F-3777-74A1-368044988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3695700"/>
            <a:ext cx="9028591" cy="5192080"/>
          </a:xfrm>
          <a:prstGeom prst="rect">
            <a:avLst/>
          </a:prstGeom>
        </p:spPr>
      </p:pic>
      <p:sp>
        <p:nvSpPr>
          <p:cNvPr id="7" name="TextBox 32">
            <a:extLst>
              <a:ext uri="{FF2B5EF4-FFF2-40B4-BE49-F238E27FC236}">
                <a16:creationId xmlns:a16="http://schemas.microsoft.com/office/drawing/2014/main" id="{56FA1249-A00C-DA61-D03C-A682AAA11C2C}"/>
              </a:ext>
            </a:extLst>
          </p:cNvPr>
          <p:cNvSpPr txBox="1"/>
          <p:nvPr/>
        </p:nvSpPr>
        <p:spPr>
          <a:xfrm>
            <a:off x="1182210" y="2324100"/>
            <a:ext cx="92202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spc="-600" dirty="0">
                <a:ea typeface="SB AggroOTF Light"/>
              </a:rPr>
              <a:t>웹의 한 부분으로</a:t>
            </a:r>
            <a:r>
              <a:rPr lang="en-US" altLang="ko-KR" sz="3200" spc="-600" dirty="0">
                <a:ea typeface="SB AggroOTF Light"/>
              </a:rPr>
              <a:t>, </a:t>
            </a:r>
            <a:r>
              <a:rPr lang="ko-KR" altLang="en-US" sz="3200" spc="-600" dirty="0">
                <a:ea typeface="SB AggroOTF Light"/>
              </a:rPr>
              <a:t>특정 주제나 목적을 가진 관련된   웹  페이지들의 모음 </a:t>
            </a:r>
            <a:endParaRPr lang="en-US" sz="3200" b="0" i="0" u="none" strike="noStrike" spc="-600" dirty="0">
              <a:latin typeface="SB AggroOTF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CFA11F-25DC-0AE8-6D52-A1235B64F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509" y="3695700"/>
            <a:ext cx="9028591" cy="51920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633861-48D4-D2F3-00A5-88FB9EDF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639" y="4533900"/>
            <a:ext cx="9028591" cy="51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7D6BE387-723B-66E2-10ED-F19959FE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587C9BB1-D988-E7E8-AF62-8E0E2A9B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238500"/>
            <a:ext cx="177800" cy="177800"/>
          </a:xfrm>
          <a:prstGeom prst="rect">
            <a:avLst/>
          </a:prstGeom>
        </p:spPr>
      </p:pic>
      <p:sp>
        <p:nvSpPr>
          <p:cNvPr id="7" name="TextBox 32">
            <a:extLst>
              <a:ext uri="{FF2B5EF4-FFF2-40B4-BE49-F238E27FC236}">
                <a16:creationId xmlns:a16="http://schemas.microsoft.com/office/drawing/2014/main" id="{56FA1249-A00C-DA61-D03C-A682AAA11C2C}"/>
              </a:ext>
            </a:extLst>
          </p:cNvPr>
          <p:cNvSpPr txBox="1"/>
          <p:nvPr/>
        </p:nvSpPr>
        <p:spPr>
          <a:xfrm>
            <a:off x="1182210" y="2324100"/>
            <a:ext cx="598059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3200" spc="-600" dirty="0">
                <a:ea typeface="SB AggroOTF Light"/>
              </a:rPr>
              <a:t>HTML(</a:t>
            </a:r>
            <a:r>
              <a:rPr lang="en-US" altLang="ko-KR" sz="3200" dirty="0"/>
              <a:t>Hyper Text Markup Language)</a:t>
            </a: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20674D8E-E31E-57E8-34C1-95AF6F7E8767}"/>
              </a:ext>
            </a:extLst>
          </p:cNvPr>
          <p:cNvSpPr txBox="1"/>
          <p:nvPr/>
        </p:nvSpPr>
        <p:spPr>
          <a:xfrm>
            <a:off x="1447800" y="4305300"/>
            <a:ext cx="47244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en-US" altLang="ko-KR" sz="7800" spc="-600" dirty="0">
                <a:solidFill>
                  <a:srgbClr val="D37DFF"/>
                </a:solidFill>
                <a:ea typeface="SB AggroOTF Light"/>
              </a:rPr>
              <a:t>HTML</a:t>
            </a:r>
          </a:p>
          <a:p>
            <a:pPr lvl="0">
              <a:lnSpc>
                <a:spcPct val="97940"/>
              </a:lnSpc>
            </a:pPr>
            <a:r>
              <a:rPr lang="en-US" altLang="ko-KR" sz="7800" b="0" i="0" u="none" strike="noStrike" spc="-600" dirty="0">
                <a:solidFill>
                  <a:srgbClr val="D37DFF"/>
                </a:solidFill>
                <a:ea typeface="SB AggroOTF Light"/>
              </a:rPr>
              <a:t>CSS</a:t>
            </a:r>
          </a:p>
          <a:p>
            <a:pPr lvl="0">
              <a:lnSpc>
                <a:spcPct val="97940"/>
              </a:lnSpc>
            </a:pPr>
            <a:r>
              <a:rPr lang="en-US" altLang="ko-KR" sz="7800" b="0" i="0" u="none" strike="noStrike" spc="-600" dirty="0">
                <a:solidFill>
                  <a:srgbClr val="D37DFF"/>
                </a:solidFill>
                <a:ea typeface="SB AggroOTF Light"/>
              </a:rPr>
              <a:t>JS</a:t>
            </a:r>
            <a:r>
              <a:rPr lang="en-US" altLang="ko-KR" sz="7800" spc="-600" dirty="0">
                <a:solidFill>
                  <a:srgbClr val="D37DFF"/>
                </a:solidFill>
                <a:ea typeface="SB AggroOTF Light"/>
              </a:rPr>
              <a:t>(Java Script)</a:t>
            </a:r>
            <a:endParaRPr lang="ko-KR" sz="7800" b="0" i="0" u="none" strike="noStrike" spc="-600" dirty="0">
              <a:solidFill>
                <a:srgbClr val="D37DFF"/>
              </a:solidFill>
              <a:ea typeface="SB AggroOTF Light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B695CF89-D400-B7C1-FA31-6AB198E29171}"/>
              </a:ext>
            </a:extLst>
          </p:cNvPr>
          <p:cNvSpPr txBox="1"/>
          <p:nvPr/>
        </p:nvSpPr>
        <p:spPr>
          <a:xfrm>
            <a:off x="6199238" y="4457700"/>
            <a:ext cx="10336161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7800" spc="-600" dirty="0">
                <a:latin typeface="Calibri (본문)"/>
                <a:ea typeface="SB AggroOTF Light"/>
              </a:rPr>
              <a:t>웹 </a:t>
            </a:r>
            <a:r>
              <a:rPr lang="en-US" altLang="ko-KR" sz="7800" spc="-600" dirty="0">
                <a:latin typeface="Calibri (본문)"/>
                <a:ea typeface="SB AggroOTF Light"/>
              </a:rPr>
              <a:t> </a:t>
            </a:r>
            <a:r>
              <a:rPr lang="ko-KR" altLang="en-US" sz="7800" spc="-600" dirty="0">
                <a:latin typeface="Calibri (본문)"/>
                <a:ea typeface="SB AggroOTF Light"/>
              </a:rPr>
              <a:t>페이지의 구조 정의 언어</a:t>
            </a:r>
            <a:endParaRPr lang="en-US" altLang="ko-KR" sz="7800" spc="-600" dirty="0">
              <a:latin typeface="Calibri (본문)"/>
              <a:ea typeface="SB AggroOTF Light"/>
            </a:endParaRPr>
          </a:p>
          <a:p>
            <a:pPr lvl="0">
              <a:lnSpc>
                <a:spcPct val="97940"/>
              </a:lnSpc>
            </a:pPr>
            <a:r>
              <a:rPr lang="ko-KR" altLang="en-US" sz="7800" b="0" i="0" u="none" strike="noStrike" spc="-600" dirty="0">
                <a:latin typeface="Calibri (본문)"/>
                <a:ea typeface="SB AggroOTF Light"/>
              </a:rPr>
              <a:t>디자인</a:t>
            </a:r>
            <a:r>
              <a:rPr lang="en-US" altLang="ko-KR" sz="7800" b="0" i="0" u="none" strike="noStrike" spc="-600" dirty="0">
                <a:latin typeface="Calibri (본문)"/>
                <a:ea typeface="SB AggroOTF Light"/>
              </a:rPr>
              <a:t>(</a:t>
            </a:r>
            <a:r>
              <a:rPr lang="ko-KR" altLang="en-US" sz="7800" b="0" i="0" u="none" strike="noStrike" spc="-600" dirty="0">
                <a:latin typeface="Calibri (본문)"/>
                <a:ea typeface="SB AggroOTF Light"/>
              </a:rPr>
              <a:t>스타일</a:t>
            </a:r>
            <a:r>
              <a:rPr lang="en-US" altLang="ko-KR" sz="7800" b="0" i="0" u="none" strike="noStrike" spc="-600" dirty="0">
                <a:latin typeface="Calibri (본문)"/>
                <a:ea typeface="SB AggroOTF Light"/>
              </a:rPr>
              <a:t>)</a:t>
            </a:r>
          </a:p>
          <a:p>
            <a:pPr lvl="0">
              <a:lnSpc>
                <a:spcPct val="97940"/>
              </a:lnSpc>
            </a:pPr>
            <a:r>
              <a:rPr lang="ko-KR" altLang="en-US" sz="7800" b="0" i="0" u="none" strike="noStrike" spc="-600" dirty="0">
                <a:latin typeface="Calibri (본문)"/>
                <a:ea typeface="SB AggroOTF Light"/>
              </a:rPr>
              <a:t>기능</a:t>
            </a:r>
            <a:r>
              <a:rPr lang="en-US" altLang="ko-KR" sz="7800" b="0" i="0" u="none" strike="noStrike" spc="-600" dirty="0">
                <a:latin typeface="Calibri (본문)"/>
                <a:ea typeface="SB AggroOTF Light"/>
              </a:rPr>
              <a:t>/</a:t>
            </a:r>
            <a:r>
              <a:rPr lang="ko-KR" altLang="en-US" sz="7800" b="0" i="0" u="none" strike="noStrike" spc="-600" dirty="0">
                <a:latin typeface="Calibri (본문)"/>
                <a:ea typeface="SB AggroOTF Light"/>
              </a:rPr>
              <a:t>동작 정의</a:t>
            </a:r>
            <a:endParaRPr lang="ko-KR" sz="7800" b="0" i="0" u="none" strike="noStrike" spc="-600" dirty="0">
              <a:latin typeface="Calibri (본문)"/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2066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7D6BE387-723B-66E2-10ED-F19959FE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587C9BB1-D988-E7E8-AF62-8E0E2A9B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238500"/>
            <a:ext cx="177800" cy="17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333D3-C747-9D38-7FA8-2917AFD77CDD}"/>
              </a:ext>
            </a:extLst>
          </p:cNvPr>
          <p:cNvSpPr txBox="1"/>
          <p:nvPr/>
        </p:nvSpPr>
        <p:spPr>
          <a:xfrm>
            <a:off x="1381193" y="2748116"/>
            <a:ext cx="92833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latin typeface="SB AggroOTF Light" panose="020B0600000101010101" charset="-127"/>
                <a:ea typeface="SB AggroOTF Light" panose="020B0600000101010101" charset="-127"/>
              </a:rPr>
              <a:t>웹 개발자가 하는 일</a:t>
            </a:r>
            <a:r>
              <a:rPr lang="en-US" altLang="ko-KR" sz="8000" dirty="0">
                <a:latin typeface="SB AggroOTF Light" panose="020B0600000101010101" charset="-127"/>
                <a:ea typeface="SB AggroOTF Light" panose="020B0600000101010101" charset="-127"/>
              </a:rPr>
              <a:t>?</a:t>
            </a:r>
            <a:endParaRPr lang="ko-KR" altLang="en-US" sz="8000" dirty="0">
              <a:latin typeface="SB AggroOTF Light" panose="020B0600000101010101" charset="-127"/>
              <a:ea typeface="SB AggroOTF Light" panose="020B0600000101010101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87D9528C-3BD8-ED80-89EA-CB477E692701}"/>
              </a:ext>
            </a:extLst>
          </p:cNvPr>
          <p:cNvSpPr txBox="1"/>
          <p:nvPr/>
        </p:nvSpPr>
        <p:spPr>
          <a:xfrm>
            <a:off x="1679448" y="7734300"/>
            <a:ext cx="4343400" cy="13234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b="0" i="0" u="none" strike="noStrike" spc="-600" dirty="0">
                <a:solidFill>
                  <a:srgbClr val="D37DFF"/>
                </a:solidFill>
                <a:ea typeface="SB AggroOTF Light"/>
              </a:rPr>
              <a:t>웹디자이너</a:t>
            </a:r>
            <a:endParaRPr lang="ko-KR" sz="3600" b="0" i="0" u="none" strike="noStrike" spc="-600" dirty="0">
              <a:solidFill>
                <a:srgbClr val="D37DFF"/>
              </a:solidFill>
              <a:ea typeface="SB AggroOTF Light"/>
            </a:endParaRP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224CF0DE-1370-073F-2D7D-B499DE9D76BF}"/>
              </a:ext>
            </a:extLst>
          </p:cNvPr>
          <p:cNvSpPr txBox="1"/>
          <p:nvPr/>
        </p:nvSpPr>
        <p:spPr>
          <a:xfrm>
            <a:off x="7570994" y="7680835"/>
            <a:ext cx="4364090" cy="13234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spc="-600" dirty="0" err="1">
                <a:solidFill>
                  <a:srgbClr val="D37DFF"/>
                </a:solidFill>
                <a:ea typeface="SB AggroOTF Light"/>
              </a:rPr>
              <a:t>웹퍼블리셔</a:t>
            </a:r>
            <a:endParaRPr lang="en-US" altLang="ko-KR" sz="3600" spc="-600" dirty="0">
              <a:solidFill>
                <a:srgbClr val="D37DFF"/>
              </a:solidFill>
              <a:ea typeface="SB AggroOTF Light"/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CE2615CE-8A3D-A25F-047E-0D42D86A2DF2}"/>
              </a:ext>
            </a:extLst>
          </p:cNvPr>
          <p:cNvSpPr txBox="1"/>
          <p:nvPr/>
        </p:nvSpPr>
        <p:spPr>
          <a:xfrm>
            <a:off x="12669890" y="7734300"/>
            <a:ext cx="4364090" cy="13234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spc="-600" dirty="0" err="1">
                <a:solidFill>
                  <a:srgbClr val="D37DFF"/>
                </a:solidFill>
                <a:ea typeface="SB AggroOTF Light"/>
              </a:rPr>
              <a:t>프론트엔드</a:t>
            </a:r>
            <a:r>
              <a:rPr lang="en-US" altLang="ko-KR" sz="3600" spc="-600" dirty="0">
                <a:solidFill>
                  <a:srgbClr val="D37DFF"/>
                </a:solidFill>
                <a:ea typeface="SB AggroOTF Light"/>
              </a:rPr>
              <a:t>/</a:t>
            </a:r>
            <a:r>
              <a:rPr lang="ko-KR" altLang="en-US" sz="3600" spc="-600" dirty="0" err="1">
                <a:solidFill>
                  <a:srgbClr val="D37DFF"/>
                </a:solidFill>
                <a:ea typeface="SB AggroOTF Light"/>
              </a:rPr>
              <a:t>벡엔드</a:t>
            </a:r>
            <a:endParaRPr lang="en-US" altLang="ko-KR" sz="3600" spc="-600" dirty="0">
              <a:solidFill>
                <a:srgbClr val="D37DFF"/>
              </a:solidFill>
              <a:ea typeface="SB AggroOTF Light"/>
            </a:endParaRPr>
          </a:p>
        </p:txBody>
      </p:sp>
      <p:pic>
        <p:nvPicPr>
          <p:cNvPr id="2054" name="Picture 6" descr="웹 개발 기관 추상 개념 벡터 일러스트 레이 션 설정 프런트 엔드 및 백 엔드 개발 응답 웹 디자인 웹 사이트 인터페이스 코딩 및  프로그래밍 사용자 경험 추상 은유 로열티 무료 사진,">
            <a:extLst>
              <a:ext uri="{FF2B5EF4-FFF2-40B4-BE49-F238E27FC236}">
                <a16:creationId xmlns:a16="http://schemas.microsoft.com/office/drawing/2014/main" id="{D3049BAE-111F-0280-1207-50150AD7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46" y="3880768"/>
            <a:ext cx="12073881" cy="40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909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7D6BE387-723B-66E2-10ED-F19959FE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587C9BB1-D988-E7E8-AF62-8E0E2A9B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238500"/>
            <a:ext cx="177800" cy="17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333D3-C747-9D38-7FA8-2917AFD77CDD}"/>
              </a:ext>
            </a:extLst>
          </p:cNvPr>
          <p:cNvSpPr txBox="1"/>
          <p:nvPr/>
        </p:nvSpPr>
        <p:spPr>
          <a:xfrm>
            <a:off x="1381193" y="2748116"/>
            <a:ext cx="8321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latin typeface="SB AggroOTF Light" panose="020B0600000101010101" charset="-127"/>
                <a:ea typeface="SB AggroOTF Light" panose="020B0600000101010101" charset="-127"/>
              </a:rPr>
              <a:t>웹 개발자 취업경로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FCFFC86-6BE0-1225-2DB4-AF0BFE78A8D1}"/>
              </a:ext>
            </a:extLst>
          </p:cNvPr>
          <p:cNvSpPr txBox="1">
            <a:spLocks/>
          </p:cNvSpPr>
          <p:nvPr/>
        </p:nvSpPr>
        <p:spPr>
          <a:xfrm>
            <a:off x="1676400" y="3848100"/>
            <a:ext cx="10515600" cy="4914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[</a:t>
            </a:r>
            <a:r>
              <a:rPr lang="ko-KR" altLang="en-US" sz="2000" dirty="0"/>
              <a:t>서비스</a:t>
            </a:r>
            <a:r>
              <a:rPr lang="en-US" altLang="ko-KR" sz="2000" dirty="0"/>
              <a:t>] - B2C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사용자 경험 중점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안정성과 보안 중요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*</a:t>
            </a:r>
            <a:r>
              <a:rPr lang="ko-KR" altLang="en-US" sz="2000" dirty="0"/>
              <a:t>네이버</a:t>
            </a:r>
            <a:r>
              <a:rPr lang="en-US" altLang="ko-KR" sz="2000" dirty="0"/>
              <a:t>, </a:t>
            </a:r>
            <a:r>
              <a:rPr lang="ko-KR" altLang="en-US" sz="2000" dirty="0"/>
              <a:t>카카오톡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쿠팡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배달의민족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야놀자</a:t>
            </a:r>
            <a:r>
              <a:rPr lang="en-US" altLang="ko-KR" sz="2000" dirty="0"/>
              <a:t>, </a:t>
            </a:r>
            <a:r>
              <a:rPr lang="ko-KR" altLang="en-US" sz="2000" dirty="0"/>
              <a:t>당근마켓 등등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[</a:t>
            </a:r>
            <a:r>
              <a:rPr lang="ko-KR" altLang="en-US" sz="2000" dirty="0"/>
              <a:t>솔루션</a:t>
            </a:r>
            <a:r>
              <a:rPr lang="en-US" altLang="ko-KR" sz="2000" dirty="0"/>
              <a:t>/SI] – B2B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다른 기업을 대상으로 소프트웨어 서비스 제공 </a:t>
            </a:r>
            <a:r>
              <a:rPr lang="en-US" altLang="ko-KR" sz="2000" dirty="0"/>
              <a:t>=&gt; </a:t>
            </a:r>
            <a:r>
              <a:rPr lang="ko-KR" altLang="en-US" sz="2000" dirty="0"/>
              <a:t>기업이나 산업 요구에 맞춤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복잡한 시스템 통합 작업 </a:t>
            </a:r>
            <a:r>
              <a:rPr lang="en-US" altLang="ko-KR" sz="2000" dirty="0"/>
              <a:t>=&gt; </a:t>
            </a:r>
            <a:r>
              <a:rPr lang="ko-KR" altLang="en-US" sz="2000" dirty="0"/>
              <a:t>해당 도메인 전문성 필요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*</a:t>
            </a:r>
            <a:r>
              <a:rPr lang="ko-KR" altLang="en-US" sz="2000" dirty="0"/>
              <a:t>삼성</a:t>
            </a:r>
            <a:r>
              <a:rPr lang="en-US" altLang="ko-KR" sz="2000" dirty="0"/>
              <a:t>SDS, LG CNS, SK C&amp;C </a:t>
            </a:r>
            <a:r>
              <a:rPr lang="ko-KR" altLang="en-US" sz="2000" dirty="0"/>
              <a:t>등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[</a:t>
            </a:r>
            <a:r>
              <a:rPr lang="ko-KR" altLang="en-US" sz="2000" dirty="0"/>
              <a:t>프리랜서</a:t>
            </a:r>
            <a:r>
              <a:rPr lang="en-US" altLang="ko-KR" sz="2000" dirty="0"/>
              <a:t>]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회사에 소속되어 특정 프로젝트 수행</a:t>
            </a:r>
            <a:r>
              <a:rPr lang="en-US" altLang="ko-KR" sz="2000" dirty="0"/>
              <a:t>, 1</a:t>
            </a:r>
            <a:r>
              <a:rPr lang="ko-KR" altLang="en-US" sz="2000" dirty="0"/>
              <a:t>회성 외주개발</a:t>
            </a:r>
            <a:r>
              <a:rPr lang="en-US" altLang="ko-KR" sz="2000" dirty="0"/>
              <a:t>(</a:t>
            </a:r>
            <a:r>
              <a:rPr lang="ko-KR" altLang="en-US" sz="2000" dirty="0"/>
              <a:t>유지보수</a:t>
            </a:r>
            <a:r>
              <a:rPr lang="en-US" altLang="ko-KR" sz="2000" dirty="0"/>
              <a:t>),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공공기관</a:t>
            </a:r>
            <a:r>
              <a:rPr lang="en-US" altLang="ko-KR" sz="2000" dirty="0"/>
              <a:t>/</a:t>
            </a:r>
            <a:r>
              <a:rPr lang="ko-KR" altLang="en-US" sz="2000" dirty="0"/>
              <a:t>정부 외주개발</a:t>
            </a:r>
            <a:endParaRPr lang="en-US" altLang="ko-KR" sz="2000" dirty="0"/>
          </a:p>
        </p:txBody>
      </p:sp>
      <p:pic>
        <p:nvPicPr>
          <p:cNvPr id="12290" name="Picture 2" descr="쿠팡 로고">
            <a:extLst>
              <a:ext uri="{FF2B5EF4-FFF2-40B4-BE49-F238E27FC236}">
                <a16:creationId xmlns:a16="http://schemas.microsoft.com/office/drawing/2014/main" id="{F6D29BCA-9863-30FD-616D-3A29A23D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642" y="3795318"/>
            <a:ext cx="3866405" cy="139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당근(플랫폼) - 나무위키">
            <a:extLst>
              <a:ext uri="{FF2B5EF4-FFF2-40B4-BE49-F238E27FC236}">
                <a16:creationId xmlns:a16="http://schemas.microsoft.com/office/drawing/2014/main" id="{6A53E5FE-791D-3A84-47C9-959A9831D5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302" name="Picture 14" descr="당근마켓 컴퓨터 구매팁 방출합니다. - YouTube">
            <a:extLst>
              <a:ext uri="{FF2B5EF4-FFF2-40B4-BE49-F238E27FC236}">
                <a16:creationId xmlns:a16="http://schemas.microsoft.com/office/drawing/2014/main" id="{06629B11-7FAE-8499-CE67-63B19543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533" y="2418973"/>
            <a:ext cx="4406884" cy="330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야놀자 (r135 판) - 나무위키">
            <a:extLst>
              <a:ext uri="{FF2B5EF4-FFF2-40B4-BE49-F238E27FC236}">
                <a16:creationId xmlns:a16="http://schemas.microsoft.com/office/drawing/2014/main" id="{36124C24-2ECB-AECD-B205-60585F58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053" y="5041635"/>
            <a:ext cx="39624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69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7D6BE387-723B-66E2-10ED-F19959FE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587C9BB1-D988-E7E8-AF62-8E0E2A9B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238500"/>
            <a:ext cx="177800" cy="17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333D3-C747-9D38-7FA8-2917AFD77CDD}"/>
              </a:ext>
            </a:extLst>
          </p:cNvPr>
          <p:cNvSpPr txBox="1"/>
          <p:nvPr/>
        </p:nvSpPr>
        <p:spPr>
          <a:xfrm>
            <a:off x="1381193" y="2748116"/>
            <a:ext cx="11245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latin typeface="SB AggroOTF Light" panose="020B0600000101010101" charset="-127"/>
                <a:ea typeface="SB AggroOTF Light" panose="020B0600000101010101" charset="-127"/>
              </a:rPr>
              <a:t>내가 개발자가 잘 맞을까</a:t>
            </a:r>
            <a:r>
              <a:rPr lang="en-US" altLang="ko-KR" sz="8000" dirty="0">
                <a:latin typeface="SB AggroOTF Light" panose="020B0600000101010101" charset="-127"/>
                <a:ea typeface="SB AggroOTF Light" panose="020B0600000101010101" charset="-127"/>
              </a:rPr>
              <a:t>?</a:t>
            </a:r>
            <a:endParaRPr lang="ko-KR" altLang="en-US" sz="8000" dirty="0">
              <a:latin typeface="SB AggroOTF Light" panose="020B0600000101010101" charset="-127"/>
              <a:ea typeface="SB AggroOTF Light" panose="020B0600000101010101" charset="-127"/>
            </a:endParaRPr>
          </a:p>
        </p:txBody>
      </p:sp>
      <p:sp>
        <p:nvSpPr>
          <p:cNvPr id="11" name="AutoShape 12" descr="당근(플랫폼) - 나무위키">
            <a:extLst>
              <a:ext uri="{FF2B5EF4-FFF2-40B4-BE49-F238E27FC236}">
                <a16:creationId xmlns:a16="http://schemas.microsoft.com/office/drawing/2014/main" id="{6A53E5FE-791D-3A84-47C9-959A9831D5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D848138D-AD6E-FB01-EA6A-80320ECB0401}"/>
              </a:ext>
            </a:extLst>
          </p:cNvPr>
          <p:cNvSpPr txBox="1"/>
          <p:nvPr/>
        </p:nvSpPr>
        <p:spPr>
          <a:xfrm>
            <a:off x="2057400" y="5326626"/>
            <a:ext cx="8839200" cy="2915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1.</a:t>
            </a:r>
            <a:r>
              <a:rPr lang="ko-KR" altLang="en-US" sz="4800" spc="-600" dirty="0">
                <a:latin typeface="+mj-ea"/>
                <a:ea typeface="+mj-ea"/>
              </a:rPr>
              <a:t>무언가를 만드는 것에 흥미가 있다</a:t>
            </a:r>
            <a:endParaRPr lang="en-US" altLang="ko-KR" sz="4800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endParaRPr lang="en-US" altLang="ko-KR" sz="4800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2.</a:t>
            </a:r>
            <a:r>
              <a:rPr lang="ko-KR" altLang="en-US" sz="4800" spc="-600" dirty="0">
                <a:latin typeface="+mj-ea"/>
                <a:ea typeface="+mj-ea"/>
              </a:rPr>
              <a:t>반복적인 업무가 싫다</a:t>
            </a:r>
            <a:endParaRPr lang="en-US" altLang="ko-KR" sz="4800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b="0" i="0" u="none" strike="noStrike" spc="-600" dirty="0">
                <a:latin typeface="+mj-ea"/>
                <a:ea typeface="+mj-ea"/>
              </a:rPr>
              <a:t>3.</a:t>
            </a:r>
            <a:r>
              <a:rPr lang="ko-KR" altLang="en-US" sz="4800" b="0" i="0" u="none" strike="noStrike" spc="-600" dirty="0">
                <a:latin typeface="+mj-ea"/>
                <a:ea typeface="+mj-ea"/>
              </a:rPr>
              <a:t>효율성을 추구한다 </a:t>
            </a: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4.</a:t>
            </a:r>
            <a:r>
              <a:rPr lang="ko-KR" altLang="en-US" sz="4800" spc="-600" dirty="0">
                <a:latin typeface="+mj-ea"/>
                <a:ea typeface="+mj-ea"/>
              </a:rPr>
              <a:t>활동적인 일을 싫어한다 </a:t>
            </a:r>
            <a:endParaRPr lang="ko-KR" sz="4800" b="0" i="0" u="none" strike="noStrike" spc="-600" dirty="0">
              <a:latin typeface="+mj-ea"/>
              <a:ea typeface="+mj-ea"/>
            </a:endParaRP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6643B61A-A29A-D561-BF66-57DCCF96150D}"/>
              </a:ext>
            </a:extLst>
          </p:cNvPr>
          <p:cNvSpPr txBox="1"/>
          <p:nvPr/>
        </p:nvSpPr>
        <p:spPr>
          <a:xfrm>
            <a:off x="12009007" y="5326626"/>
            <a:ext cx="1235143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O</a:t>
            </a:r>
          </a:p>
          <a:p>
            <a:pPr lvl="0">
              <a:lnSpc>
                <a:spcPct val="97940"/>
              </a:lnSpc>
            </a:pPr>
            <a:endParaRPr lang="en-US" altLang="ko-KR" sz="4800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O</a:t>
            </a: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O</a:t>
            </a: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latin typeface="+mj-ea"/>
                <a:ea typeface="+mj-ea"/>
              </a:rPr>
              <a:t>O</a:t>
            </a:r>
            <a:endParaRPr lang="en-US" altLang="ko-KR" sz="4800" b="0" i="0" u="none" strike="noStrike" spc="-600" dirty="0">
              <a:latin typeface="+mj-ea"/>
              <a:ea typeface="+mj-ea"/>
            </a:endParaRP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8551380E-CE67-9DB0-0073-9618B4D9659A}"/>
              </a:ext>
            </a:extLst>
          </p:cNvPr>
          <p:cNvSpPr txBox="1"/>
          <p:nvPr/>
        </p:nvSpPr>
        <p:spPr>
          <a:xfrm>
            <a:off x="13840335" y="5295900"/>
            <a:ext cx="1235143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en-US" altLang="ko-KR" sz="4800" spc="-600" dirty="0">
                <a:solidFill>
                  <a:srgbClr val="FF0000"/>
                </a:solidFill>
                <a:latin typeface="+mj-ea"/>
                <a:ea typeface="+mj-ea"/>
              </a:rPr>
              <a:t>X</a:t>
            </a:r>
          </a:p>
          <a:p>
            <a:pPr lvl="0">
              <a:lnSpc>
                <a:spcPct val="97940"/>
              </a:lnSpc>
            </a:pPr>
            <a:endParaRPr lang="en-US" altLang="ko-KR" sz="4800" spc="-600" dirty="0">
              <a:solidFill>
                <a:srgbClr val="FF0000"/>
              </a:solidFill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b="0" i="0" u="none" strike="noStrike" spc="-600" dirty="0">
                <a:solidFill>
                  <a:srgbClr val="FF0000"/>
                </a:solidFill>
                <a:latin typeface="+mj-ea"/>
                <a:ea typeface="+mj-ea"/>
              </a:rPr>
              <a:t>X</a:t>
            </a: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solidFill>
                <a:srgbClr val="FF0000"/>
              </a:solidFill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spc="-600" dirty="0">
                <a:solidFill>
                  <a:srgbClr val="FF0000"/>
                </a:solidFill>
                <a:latin typeface="+mj-ea"/>
                <a:ea typeface="+mj-ea"/>
              </a:rPr>
              <a:t>X</a:t>
            </a:r>
          </a:p>
          <a:p>
            <a:pPr lvl="0">
              <a:lnSpc>
                <a:spcPct val="97940"/>
              </a:lnSpc>
            </a:pPr>
            <a:endParaRPr lang="en-US" altLang="ko-KR" sz="4800" b="0" i="0" u="none" strike="noStrike" spc="-600" dirty="0">
              <a:solidFill>
                <a:srgbClr val="FF0000"/>
              </a:solidFill>
              <a:latin typeface="+mj-ea"/>
              <a:ea typeface="+mj-ea"/>
            </a:endParaRPr>
          </a:p>
          <a:p>
            <a:pPr lvl="0">
              <a:lnSpc>
                <a:spcPct val="97940"/>
              </a:lnSpc>
            </a:pPr>
            <a:r>
              <a:rPr lang="en-US" altLang="ko-KR" sz="4800" b="0" i="0" u="none" strike="noStrike" spc="-600" dirty="0">
                <a:solidFill>
                  <a:srgbClr val="FF0000"/>
                </a:solidFill>
                <a:latin typeface="+mj-ea"/>
                <a:ea typeface="+mj-ea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7257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832FA6-7463-55A6-44E6-E7D492ECF309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E6FD72"/>
                </a:solidFill>
              </a:rPr>
              <a:t>{</a:t>
            </a:r>
            <a:r>
              <a:rPr lang="ko-KR" altLang="en-US" sz="2400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dirty="0">
                <a:solidFill>
                  <a:srgbClr val="D37DFF"/>
                </a:solidFill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C02DE04-C219-FB33-7DF4-E3A966A3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3" y="1485900"/>
            <a:ext cx="17170657" cy="880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55E6A2-6BF6-564B-1B31-FA57E689AC6F}"/>
              </a:ext>
            </a:extLst>
          </p:cNvPr>
          <p:cNvSpPr txBox="1"/>
          <p:nvPr/>
        </p:nvSpPr>
        <p:spPr>
          <a:xfrm>
            <a:off x="6324600" y="148590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hlinkClick r:id="rId3"/>
              </a:rPr>
              <a:t>https://gwa.douzone.com</a:t>
            </a:r>
            <a:endParaRPr lang="en-US" altLang="ko-KR" sz="4800" dirty="0"/>
          </a:p>
          <a:p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489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174625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57100" y="2501900"/>
            <a:ext cx="4241800" cy="4318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80000">
            <a:off x="14744700" y="2603500"/>
            <a:ext cx="1435100" cy="143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3180000">
            <a:off x="15151100" y="2971800"/>
            <a:ext cx="1333500" cy="1333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06_Q &amp; 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499099" y="4451350"/>
            <a:ext cx="93850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7800" b="0" i="0" u="none" strike="noStrike" spc="-600" dirty="0">
                <a:solidFill>
                  <a:srgbClr val="D37DFF"/>
                </a:solidFill>
                <a:latin typeface="SB AggroOTF Light"/>
                <a:ea typeface="SB AggroOTF Light"/>
              </a:rPr>
              <a:t>나만의 웹페이지 만들기</a:t>
            </a:r>
            <a:endParaRPr lang="en-US" altLang="ko-KR" sz="7800" b="0" i="0" u="none" strike="noStrike" spc="-600" dirty="0">
              <a:solidFill>
                <a:srgbClr val="D37DFF"/>
              </a:solidFill>
              <a:latin typeface="SB AggroOTF Light"/>
              <a:ea typeface="SB AggroOTF Light"/>
            </a:endParaRPr>
          </a:p>
          <a:p>
            <a:pPr lvl="0" algn="ctr">
              <a:lnSpc>
                <a:spcPct val="97940"/>
              </a:lnSpc>
            </a:pPr>
            <a:r>
              <a:rPr lang="ko-KR" altLang="en-US" sz="7800" spc="-600" dirty="0">
                <a:solidFill>
                  <a:schemeClr val="bg1"/>
                </a:solidFill>
                <a:latin typeface="SB AggroOTF Light"/>
                <a:ea typeface="SB AggroOTF Light"/>
              </a:rPr>
              <a:t>실습</a:t>
            </a:r>
            <a:endParaRPr lang="en-US" sz="7800" b="0" i="0" u="none" strike="noStrike" spc="-600" dirty="0">
              <a:solidFill>
                <a:schemeClr val="bg1"/>
              </a:solidFill>
              <a:latin typeface="SB AggroOTF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499100" y="8934450"/>
            <a:ext cx="11404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&lt;!----&gt;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 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"Q &amp; A"</a:t>
            </a: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 --&gt;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579600" y="8483600"/>
            <a:ext cx="2222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54779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{thank you;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질문과</a:t>
            </a:r>
          </a:p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답변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B8D2A154-C86A-A233-5FC4-FA1B79D858BE}"/>
              </a:ext>
            </a:extLst>
          </p:cNvPr>
          <p:cNvSpPr txBox="1"/>
          <p:nvPr/>
        </p:nvSpPr>
        <p:spPr>
          <a:xfrm>
            <a:off x="5651500" y="4470400"/>
            <a:ext cx="98171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en-US" sz="7800" b="0" i="0" u="none" strike="noStrike" spc="-600" dirty="0">
              <a:solidFill>
                <a:srgbClr val="FFFFFF"/>
              </a:solidFill>
              <a:latin typeface="SB AggroOTF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26" name="Picture 2" descr="Hello 자기소개 프레젠테이션">
            <a:extLst>
              <a:ext uri="{FF2B5EF4-FFF2-40B4-BE49-F238E27FC236}">
                <a16:creationId xmlns:a16="http://schemas.microsoft.com/office/drawing/2014/main" id="{CEB0A0B6-89AD-AA5D-A928-469A7B6AC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3883"/>
            <a:ext cx="18288000" cy="1027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FBC015-2469-9339-2351-62B7162E3E5A}"/>
              </a:ext>
            </a:extLst>
          </p:cNvPr>
          <p:cNvSpPr/>
          <p:nvPr/>
        </p:nvSpPr>
        <p:spPr>
          <a:xfrm>
            <a:off x="-34413" y="9144"/>
            <a:ext cx="8001000" cy="10277856"/>
          </a:xfrm>
          <a:prstGeom prst="rect">
            <a:avLst/>
          </a:prstGeom>
          <a:solidFill>
            <a:srgbClr val="1C29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9456AEA-D664-2169-C5A7-8429678E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0" y="-9144"/>
            <a:ext cx="7200900" cy="10287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784EB3F-8B7D-D93D-5761-9E9228255F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1" t="30278" r="42665" b="24337"/>
          <a:stretch/>
        </p:blipFill>
        <p:spPr>
          <a:xfrm>
            <a:off x="11277600" y="3588271"/>
            <a:ext cx="4507441" cy="63758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83F1B2-C6BA-F10C-6AC8-5C2DCAFDBF11}"/>
              </a:ext>
            </a:extLst>
          </p:cNvPr>
          <p:cNvSpPr txBox="1"/>
          <p:nvPr/>
        </p:nvSpPr>
        <p:spPr>
          <a:xfrm>
            <a:off x="727587" y="1028700"/>
            <a:ext cx="57054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ABOUT ME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E1B489-506C-82F6-AAE8-8B98A7A85F5C}"/>
              </a:ext>
            </a:extLst>
          </p:cNvPr>
          <p:cNvSpPr txBox="1"/>
          <p:nvPr/>
        </p:nvSpPr>
        <p:spPr>
          <a:xfrm>
            <a:off x="734844" y="239217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자기소개</a:t>
            </a:r>
          </a:p>
        </p:txBody>
      </p:sp>
      <p:sp>
        <p:nvSpPr>
          <p:cNvPr id="26" name="TextBox 67">
            <a:extLst>
              <a:ext uri="{FF2B5EF4-FFF2-40B4-BE49-F238E27FC236}">
                <a16:creationId xmlns:a16="http://schemas.microsoft.com/office/drawing/2014/main" id="{430E2818-1FE8-FCDF-0B10-757BE1BA52DA}"/>
              </a:ext>
            </a:extLst>
          </p:cNvPr>
          <p:cNvSpPr txBox="1"/>
          <p:nvPr/>
        </p:nvSpPr>
        <p:spPr>
          <a:xfrm>
            <a:off x="727587" y="401744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06BBAC43-40C8-521A-80D1-F288A19DA672}"/>
              </a:ext>
            </a:extLst>
          </p:cNvPr>
          <p:cNvSpPr txBox="1"/>
          <p:nvPr/>
        </p:nvSpPr>
        <p:spPr>
          <a:xfrm>
            <a:off x="727587" y="528744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28" name="TextBox 67">
            <a:extLst>
              <a:ext uri="{FF2B5EF4-FFF2-40B4-BE49-F238E27FC236}">
                <a16:creationId xmlns:a16="http://schemas.microsoft.com/office/drawing/2014/main" id="{23A49C12-7D79-C20B-B9A3-770996CEB2E3}"/>
              </a:ext>
            </a:extLst>
          </p:cNvPr>
          <p:cNvSpPr txBox="1"/>
          <p:nvPr/>
        </p:nvSpPr>
        <p:spPr>
          <a:xfrm>
            <a:off x="702187" y="654348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29" name="TextBox 67">
            <a:extLst>
              <a:ext uri="{FF2B5EF4-FFF2-40B4-BE49-F238E27FC236}">
                <a16:creationId xmlns:a16="http://schemas.microsoft.com/office/drawing/2014/main" id="{A8B7D1CC-CE7D-2EF7-B6C8-36CA9716D909}"/>
              </a:ext>
            </a:extLst>
          </p:cNvPr>
          <p:cNvSpPr txBox="1"/>
          <p:nvPr/>
        </p:nvSpPr>
        <p:spPr>
          <a:xfrm>
            <a:off x="702187" y="790747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884C800D-5BC8-DEC4-9E40-767682B5D02A}"/>
              </a:ext>
            </a:extLst>
          </p:cNvPr>
          <p:cNvSpPr txBox="1"/>
          <p:nvPr/>
        </p:nvSpPr>
        <p:spPr>
          <a:xfrm>
            <a:off x="11088910" y="1121380"/>
            <a:ext cx="4686299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7800" b="0" i="0" u="none" strike="noStrike" spc="-600" dirty="0">
                <a:latin typeface="SB AggroOTF Light" panose="020B0600000101010101" charset="-127"/>
                <a:ea typeface="SB AggroOTF Light" panose="020B0600000101010101" charset="-127"/>
              </a:rPr>
              <a:t>강사</a:t>
            </a:r>
            <a:r>
              <a:rPr lang="ko-KR" altLang="en-US" sz="7800" b="0" i="0" u="none" strike="noStrike" spc="-600" dirty="0">
                <a:solidFill>
                  <a:srgbClr val="FFFFFF"/>
                </a:solidFill>
                <a:latin typeface="SB AggroOTF Light" panose="020B0600000101010101" charset="-127"/>
                <a:ea typeface="SB AggroOTF Light" panose="020B0600000101010101" charset="-127"/>
              </a:rPr>
              <a:t> </a:t>
            </a:r>
            <a:r>
              <a:rPr lang="ko-KR" altLang="en-US" sz="7800" b="0" i="0" u="none" strike="noStrike" spc="-600" dirty="0">
                <a:latin typeface="SB AggroOTF Light"/>
                <a:ea typeface="SB AggroOTF Light"/>
              </a:rPr>
              <a:t>임종현</a:t>
            </a:r>
            <a:endParaRPr lang="ko-KR" sz="7800" b="0" i="0" u="none" strike="noStrike" spc="-600" dirty="0">
              <a:ea typeface="SB AggroOTF Light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7D6BE387-723B-66E2-10ED-F19959FE2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93936" y="9144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73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925021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56261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608526"/>
            <a:ext cx="6667500" cy="104649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3608526"/>
            <a:ext cx="6661150" cy="330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2750" y="3608526"/>
            <a:ext cx="304800" cy="33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95150" y="3760926"/>
            <a:ext cx="101600" cy="1016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87300" y="3606800"/>
            <a:ext cx="4089400" cy="4889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87300" y="3606800"/>
            <a:ext cx="4089400" cy="330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0" y="3606800"/>
            <a:ext cx="304800" cy="33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11600" y="3759200"/>
            <a:ext cx="101600" cy="1016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INDEX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03300" y="55880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// Table of Contents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const </a:t>
            </a:r>
            <a:r>
              <a:rPr lang="en-US" sz="1800" b="0" i="0" u="none" strike="noStrike" spc="100" dirty="0">
                <a:solidFill>
                  <a:srgbClr val="E6FD72"/>
                </a:solidFill>
                <a:latin typeface="Elice DigitalBaeum OTF"/>
              </a:rPr>
              <a:t>contents = [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30300" y="4902200"/>
            <a:ext cx="199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00_Index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66800" y="19177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spc="-400" dirty="0">
                <a:solidFill>
                  <a:srgbClr val="FFFFFF"/>
                </a:solidFill>
                <a:ea typeface="SB AggroOTF Light"/>
              </a:rPr>
              <a:t>강사소개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6375400" y="9906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0" i="0" u="none" strike="noStrike" spc="-200" dirty="0">
                <a:solidFill>
                  <a:srgbClr val="E6FD72"/>
                </a:solidFill>
                <a:ea typeface="SB AggroOTF Light"/>
              </a:rPr>
              <a:t>기술</a:t>
            </a:r>
            <a:r>
              <a:rPr lang="en-US" sz="3800" b="0" i="0" u="none" strike="noStrike" spc="-200" dirty="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800" b="0" i="0" u="none" strike="noStrike" spc="-200" dirty="0">
                <a:solidFill>
                  <a:srgbClr val="FFFFFF"/>
                </a:solidFill>
                <a:ea typeface="SB AggroOTF Light"/>
              </a:rPr>
              <a:t>스택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169900" y="8097157"/>
            <a:ext cx="31242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＂</a:t>
            </a:r>
            <a:r>
              <a:rPr lang="ko-KR" altLang="en-US" sz="20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임종현</a:t>
            </a: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801600" y="36576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300" dirty="0">
                <a:solidFill>
                  <a:srgbClr val="2E3D4F"/>
                </a:solidFill>
                <a:latin typeface="establish Retrosans"/>
              </a:rPr>
              <a:t>강사소개</a:t>
            </a:r>
            <a:endParaRPr lang="en-US" sz="1300" b="0" i="0" u="none" strike="noStrike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5651499" y="401744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5594350" y="3646626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AC79EA64-F28C-B5F4-0598-5CD0BA08EA1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60400" y="4034971"/>
            <a:ext cx="2749550" cy="3927929"/>
          </a:xfrm>
          <a:prstGeom prst="rect">
            <a:avLst/>
          </a:prstGeom>
        </p:spPr>
      </p:pic>
      <p:pic>
        <p:nvPicPr>
          <p:cNvPr id="87" name="Picture 20">
            <a:extLst>
              <a:ext uri="{FF2B5EF4-FFF2-40B4-BE49-F238E27FC236}">
                <a16:creationId xmlns:a16="http://schemas.microsoft.com/office/drawing/2014/main" id="{15AA0FDB-DAEB-6F78-AAD3-6DADE99598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4878526"/>
            <a:ext cx="6667500" cy="1046491"/>
          </a:xfrm>
          <a:prstGeom prst="rect">
            <a:avLst/>
          </a:prstGeom>
        </p:spPr>
      </p:pic>
      <p:pic>
        <p:nvPicPr>
          <p:cNvPr id="88" name="Picture 21">
            <a:extLst>
              <a:ext uri="{FF2B5EF4-FFF2-40B4-BE49-F238E27FC236}">
                <a16:creationId xmlns:a16="http://schemas.microsoft.com/office/drawing/2014/main" id="{ACCD3BA9-3E1B-AAFC-4AC4-B938D612EB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4878526"/>
            <a:ext cx="6661150" cy="330200"/>
          </a:xfrm>
          <a:prstGeom prst="rect">
            <a:avLst/>
          </a:prstGeom>
        </p:spPr>
      </p:pic>
      <p:pic>
        <p:nvPicPr>
          <p:cNvPr id="89" name="Picture 23">
            <a:extLst>
              <a:ext uri="{FF2B5EF4-FFF2-40B4-BE49-F238E27FC236}">
                <a16:creationId xmlns:a16="http://schemas.microsoft.com/office/drawing/2014/main" id="{9E976F0C-2CF6-3CDC-1312-56FD611AE75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2750" y="4878526"/>
            <a:ext cx="304800" cy="330200"/>
          </a:xfrm>
          <a:prstGeom prst="rect">
            <a:avLst/>
          </a:prstGeom>
        </p:spPr>
      </p:pic>
      <p:pic>
        <p:nvPicPr>
          <p:cNvPr id="90" name="Picture 24">
            <a:extLst>
              <a:ext uri="{FF2B5EF4-FFF2-40B4-BE49-F238E27FC236}">
                <a16:creationId xmlns:a16="http://schemas.microsoft.com/office/drawing/2014/main" id="{0E8F3852-C434-24F5-1305-149D99BAEE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95150" y="5030926"/>
            <a:ext cx="101600" cy="101600"/>
          </a:xfrm>
          <a:prstGeom prst="rect">
            <a:avLst/>
          </a:prstGeom>
        </p:spPr>
      </p:pic>
      <p:sp>
        <p:nvSpPr>
          <p:cNvPr id="91" name="TextBox 67">
            <a:extLst>
              <a:ext uri="{FF2B5EF4-FFF2-40B4-BE49-F238E27FC236}">
                <a16:creationId xmlns:a16="http://schemas.microsoft.com/office/drawing/2014/main" id="{7F309068-E20D-FA57-92DB-44D8E335649F}"/>
              </a:ext>
            </a:extLst>
          </p:cNvPr>
          <p:cNvSpPr txBox="1"/>
          <p:nvPr/>
        </p:nvSpPr>
        <p:spPr>
          <a:xfrm>
            <a:off x="5651499" y="528744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92" name="TextBox 69">
            <a:extLst>
              <a:ext uri="{FF2B5EF4-FFF2-40B4-BE49-F238E27FC236}">
                <a16:creationId xmlns:a16="http://schemas.microsoft.com/office/drawing/2014/main" id="{641400D7-CEE7-F0C3-0841-737F3E50F07C}"/>
              </a:ext>
            </a:extLst>
          </p:cNvPr>
          <p:cNvSpPr txBox="1"/>
          <p:nvPr/>
        </p:nvSpPr>
        <p:spPr>
          <a:xfrm>
            <a:off x="5594350" y="4916626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  <p:pic>
        <p:nvPicPr>
          <p:cNvPr id="93" name="Picture 20">
            <a:extLst>
              <a:ext uri="{FF2B5EF4-FFF2-40B4-BE49-F238E27FC236}">
                <a16:creationId xmlns:a16="http://schemas.microsoft.com/office/drawing/2014/main" id="{6090D02B-52D4-8994-0EB4-4EC5D26A59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3700" y="6134566"/>
            <a:ext cx="6667500" cy="1046491"/>
          </a:xfrm>
          <a:prstGeom prst="rect">
            <a:avLst/>
          </a:prstGeom>
        </p:spPr>
      </p:pic>
      <p:pic>
        <p:nvPicPr>
          <p:cNvPr id="94" name="Picture 21">
            <a:extLst>
              <a:ext uri="{FF2B5EF4-FFF2-40B4-BE49-F238E27FC236}">
                <a16:creationId xmlns:a16="http://schemas.microsoft.com/office/drawing/2014/main" id="{05721B69-2AF1-768D-86E2-3B384DA838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73700" y="6134566"/>
            <a:ext cx="6661150" cy="330200"/>
          </a:xfrm>
          <a:prstGeom prst="rect">
            <a:avLst/>
          </a:prstGeom>
        </p:spPr>
      </p:pic>
      <p:pic>
        <p:nvPicPr>
          <p:cNvPr id="95" name="Picture 23">
            <a:extLst>
              <a:ext uri="{FF2B5EF4-FFF2-40B4-BE49-F238E27FC236}">
                <a16:creationId xmlns:a16="http://schemas.microsoft.com/office/drawing/2014/main" id="{0B78FDA0-35F1-513B-4867-B704E8BDE7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17350" y="6134566"/>
            <a:ext cx="304800" cy="330200"/>
          </a:xfrm>
          <a:prstGeom prst="rect">
            <a:avLst/>
          </a:prstGeom>
        </p:spPr>
      </p:pic>
      <p:pic>
        <p:nvPicPr>
          <p:cNvPr id="96" name="Picture 24">
            <a:extLst>
              <a:ext uri="{FF2B5EF4-FFF2-40B4-BE49-F238E27FC236}">
                <a16:creationId xmlns:a16="http://schemas.microsoft.com/office/drawing/2014/main" id="{5CE630D7-AC7F-8AAA-1195-78B4DD8FD7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69750" y="6286966"/>
            <a:ext cx="101600" cy="101600"/>
          </a:xfrm>
          <a:prstGeom prst="rect">
            <a:avLst/>
          </a:prstGeom>
        </p:spPr>
      </p:pic>
      <p:sp>
        <p:nvSpPr>
          <p:cNvPr id="97" name="TextBox 67">
            <a:extLst>
              <a:ext uri="{FF2B5EF4-FFF2-40B4-BE49-F238E27FC236}">
                <a16:creationId xmlns:a16="http://schemas.microsoft.com/office/drawing/2014/main" id="{DE54E9D2-46E4-115A-5F0B-BB82DCF11960}"/>
              </a:ext>
            </a:extLst>
          </p:cNvPr>
          <p:cNvSpPr txBox="1"/>
          <p:nvPr/>
        </p:nvSpPr>
        <p:spPr>
          <a:xfrm>
            <a:off x="5626099" y="654348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98" name="TextBox 69">
            <a:extLst>
              <a:ext uri="{FF2B5EF4-FFF2-40B4-BE49-F238E27FC236}">
                <a16:creationId xmlns:a16="http://schemas.microsoft.com/office/drawing/2014/main" id="{E3450CCA-E6C7-A931-DDD5-F8B54CAA0FBB}"/>
              </a:ext>
            </a:extLst>
          </p:cNvPr>
          <p:cNvSpPr txBox="1"/>
          <p:nvPr/>
        </p:nvSpPr>
        <p:spPr>
          <a:xfrm>
            <a:off x="5568950" y="6172666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  <p:pic>
        <p:nvPicPr>
          <p:cNvPr id="99" name="Picture 20">
            <a:extLst>
              <a:ext uri="{FF2B5EF4-FFF2-40B4-BE49-F238E27FC236}">
                <a16:creationId xmlns:a16="http://schemas.microsoft.com/office/drawing/2014/main" id="{C736A273-48E7-8D36-0DE3-0CB81D4482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3700" y="7498556"/>
            <a:ext cx="6667500" cy="1046491"/>
          </a:xfrm>
          <a:prstGeom prst="rect">
            <a:avLst/>
          </a:prstGeom>
        </p:spPr>
      </p:pic>
      <p:pic>
        <p:nvPicPr>
          <p:cNvPr id="100" name="Picture 21">
            <a:extLst>
              <a:ext uri="{FF2B5EF4-FFF2-40B4-BE49-F238E27FC236}">
                <a16:creationId xmlns:a16="http://schemas.microsoft.com/office/drawing/2014/main" id="{721BA8E2-F88D-868A-33AD-7BADF1F4B7A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73700" y="7498556"/>
            <a:ext cx="6661150" cy="330200"/>
          </a:xfrm>
          <a:prstGeom prst="rect">
            <a:avLst/>
          </a:prstGeom>
        </p:spPr>
      </p:pic>
      <p:pic>
        <p:nvPicPr>
          <p:cNvPr id="101" name="Picture 23">
            <a:extLst>
              <a:ext uri="{FF2B5EF4-FFF2-40B4-BE49-F238E27FC236}">
                <a16:creationId xmlns:a16="http://schemas.microsoft.com/office/drawing/2014/main" id="{4BA9A77E-F2AE-60E2-BC8F-B83CE69EE18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17350" y="7498556"/>
            <a:ext cx="304800" cy="330200"/>
          </a:xfrm>
          <a:prstGeom prst="rect">
            <a:avLst/>
          </a:prstGeom>
        </p:spPr>
      </p:pic>
      <p:pic>
        <p:nvPicPr>
          <p:cNvPr id="102" name="Picture 24">
            <a:extLst>
              <a:ext uri="{FF2B5EF4-FFF2-40B4-BE49-F238E27FC236}">
                <a16:creationId xmlns:a16="http://schemas.microsoft.com/office/drawing/2014/main" id="{53F50FDB-89BF-4C7C-3C9C-C89A769AF3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69750" y="7650956"/>
            <a:ext cx="101600" cy="101600"/>
          </a:xfrm>
          <a:prstGeom prst="rect">
            <a:avLst/>
          </a:prstGeom>
        </p:spPr>
      </p:pic>
      <p:sp>
        <p:nvSpPr>
          <p:cNvPr id="103" name="TextBox 67">
            <a:extLst>
              <a:ext uri="{FF2B5EF4-FFF2-40B4-BE49-F238E27FC236}">
                <a16:creationId xmlns:a16="http://schemas.microsoft.com/office/drawing/2014/main" id="{F5C194AA-E532-ED40-2570-645050CA7809}"/>
              </a:ext>
            </a:extLst>
          </p:cNvPr>
          <p:cNvSpPr txBox="1"/>
          <p:nvPr/>
        </p:nvSpPr>
        <p:spPr>
          <a:xfrm>
            <a:off x="5626099" y="790747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104" name="TextBox 69">
            <a:extLst>
              <a:ext uri="{FF2B5EF4-FFF2-40B4-BE49-F238E27FC236}">
                <a16:creationId xmlns:a16="http://schemas.microsoft.com/office/drawing/2014/main" id="{8EF5D6BA-063D-1749-AEAF-88ED7C3202CB}"/>
              </a:ext>
            </a:extLst>
          </p:cNvPr>
          <p:cNvSpPr txBox="1"/>
          <p:nvPr/>
        </p:nvSpPr>
        <p:spPr>
          <a:xfrm>
            <a:off x="5568950" y="7536656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</p:spTree>
    <p:extLst>
      <p:ext uri="{BB962C8B-B14F-4D97-AF65-F5344CB8AC3E}">
        <p14:creationId xmlns:p14="http://schemas.microsoft.com/office/powerpoint/2010/main" val="4094503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56261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608526"/>
            <a:ext cx="6667500" cy="104649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3608526"/>
            <a:ext cx="6661150" cy="330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2750" y="3608526"/>
            <a:ext cx="304800" cy="33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95150" y="3760926"/>
            <a:ext cx="101600" cy="1016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87300" y="3606800"/>
            <a:ext cx="4089400" cy="4889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87300" y="3606800"/>
            <a:ext cx="4089400" cy="330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0" y="3606800"/>
            <a:ext cx="304800" cy="33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11600" y="3759200"/>
            <a:ext cx="101600" cy="1016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INDEX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03300" y="55880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Table of Contents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const 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contents = [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30300" y="4902200"/>
            <a:ext cx="199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00_Index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66800" y="19177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spc="-400" dirty="0">
                <a:solidFill>
                  <a:srgbClr val="FFFFFF"/>
                </a:solidFill>
                <a:ea typeface="SB AggroOTF Light"/>
              </a:rPr>
              <a:t>강사소개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6375400" y="9906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0" i="0" u="none" strike="noStrike" spc="-200" dirty="0">
                <a:solidFill>
                  <a:srgbClr val="E6FD72"/>
                </a:solidFill>
                <a:ea typeface="SB AggroOTF Light"/>
              </a:rPr>
              <a:t>기술</a:t>
            </a:r>
            <a:r>
              <a:rPr lang="en-US" sz="3800" b="0" i="0" u="none" strike="noStrike" spc="-200" dirty="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800" b="0" i="0" u="none" strike="noStrike" spc="-200" dirty="0">
                <a:solidFill>
                  <a:srgbClr val="FFFFFF"/>
                </a:solidFill>
                <a:ea typeface="SB AggroOTF Light"/>
              </a:rPr>
              <a:t>스택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169900" y="8097157"/>
            <a:ext cx="31242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＂</a:t>
            </a:r>
            <a:r>
              <a:rPr lang="ko-KR" altLang="en-US" sz="20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임종현</a:t>
            </a: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801600" y="36576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300" dirty="0">
                <a:solidFill>
                  <a:srgbClr val="2E3D4F"/>
                </a:solidFill>
                <a:latin typeface="establish Retrosans"/>
              </a:rPr>
              <a:t>강사소개</a:t>
            </a:r>
            <a:endParaRPr lang="en-US" sz="1300" b="0" i="0" u="none" strike="noStrike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5651499" y="401744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5594350" y="3646626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AC79EA64-F28C-B5F4-0598-5CD0BA08EA1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60400" y="4034971"/>
            <a:ext cx="2749550" cy="3927929"/>
          </a:xfrm>
          <a:prstGeom prst="rect">
            <a:avLst/>
          </a:prstGeom>
        </p:spPr>
      </p:pic>
      <p:pic>
        <p:nvPicPr>
          <p:cNvPr id="87" name="Picture 20">
            <a:extLst>
              <a:ext uri="{FF2B5EF4-FFF2-40B4-BE49-F238E27FC236}">
                <a16:creationId xmlns:a16="http://schemas.microsoft.com/office/drawing/2014/main" id="{15AA0FDB-DAEB-6F78-AAD3-6DADE99598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4878526"/>
            <a:ext cx="6667500" cy="1046491"/>
          </a:xfrm>
          <a:prstGeom prst="rect">
            <a:avLst/>
          </a:prstGeom>
        </p:spPr>
      </p:pic>
      <p:pic>
        <p:nvPicPr>
          <p:cNvPr id="88" name="Picture 21">
            <a:extLst>
              <a:ext uri="{FF2B5EF4-FFF2-40B4-BE49-F238E27FC236}">
                <a16:creationId xmlns:a16="http://schemas.microsoft.com/office/drawing/2014/main" id="{ACCD3BA9-3E1B-AAFC-4AC4-B938D612EB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4878526"/>
            <a:ext cx="6661150" cy="330200"/>
          </a:xfrm>
          <a:prstGeom prst="rect">
            <a:avLst/>
          </a:prstGeom>
        </p:spPr>
      </p:pic>
      <p:pic>
        <p:nvPicPr>
          <p:cNvPr id="89" name="Picture 23">
            <a:extLst>
              <a:ext uri="{FF2B5EF4-FFF2-40B4-BE49-F238E27FC236}">
                <a16:creationId xmlns:a16="http://schemas.microsoft.com/office/drawing/2014/main" id="{9E976F0C-2CF6-3CDC-1312-56FD611AE75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2750" y="4878526"/>
            <a:ext cx="304800" cy="330200"/>
          </a:xfrm>
          <a:prstGeom prst="rect">
            <a:avLst/>
          </a:prstGeom>
        </p:spPr>
      </p:pic>
      <p:pic>
        <p:nvPicPr>
          <p:cNvPr id="90" name="Picture 24">
            <a:extLst>
              <a:ext uri="{FF2B5EF4-FFF2-40B4-BE49-F238E27FC236}">
                <a16:creationId xmlns:a16="http://schemas.microsoft.com/office/drawing/2014/main" id="{0E8F3852-C434-24F5-1305-149D99BAEE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95150" y="5030926"/>
            <a:ext cx="101600" cy="101600"/>
          </a:xfrm>
          <a:prstGeom prst="rect">
            <a:avLst/>
          </a:prstGeom>
        </p:spPr>
      </p:pic>
      <p:sp>
        <p:nvSpPr>
          <p:cNvPr id="91" name="TextBox 67">
            <a:extLst>
              <a:ext uri="{FF2B5EF4-FFF2-40B4-BE49-F238E27FC236}">
                <a16:creationId xmlns:a16="http://schemas.microsoft.com/office/drawing/2014/main" id="{7F309068-E20D-FA57-92DB-44D8E335649F}"/>
              </a:ext>
            </a:extLst>
          </p:cNvPr>
          <p:cNvSpPr txBox="1"/>
          <p:nvPr/>
        </p:nvSpPr>
        <p:spPr>
          <a:xfrm>
            <a:off x="5651499" y="528744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92" name="TextBox 69">
            <a:extLst>
              <a:ext uri="{FF2B5EF4-FFF2-40B4-BE49-F238E27FC236}">
                <a16:creationId xmlns:a16="http://schemas.microsoft.com/office/drawing/2014/main" id="{641400D7-CEE7-F0C3-0841-737F3E50F07C}"/>
              </a:ext>
            </a:extLst>
          </p:cNvPr>
          <p:cNvSpPr txBox="1"/>
          <p:nvPr/>
        </p:nvSpPr>
        <p:spPr>
          <a:xfrm>
            <a:off x="5594350" y="4916626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  <p:pic>
        <p:nvPicPr>
          <p:cNvPr id="93" name="Picture 20">
            <a:extLst>
              <a:ext uri="{FF2B5EF4-FFF2-40B4-BE49-F238E27FC236}">
                <a16:creationId xmlns:a16="http://schemas.microsoft.com/office/drawing/2014/main" id="{6090D02B-52D4-8994-0EB4-4EC5D26A59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3700" y="6134566"/>
            <a:ext cx="6667500" cy="1046491"/>
          </a:xfrm>
          <a:prstGeom prst="rect">
            <a:avLst/>
          </a:prstGeom>
        </p:spPr>
      </p:pic>
      <p:pic>
        <p:nvPicPr>
          <p:cNvPr id="94" name="Picture 21">
            <a:extLst>
              <a:ext uri="{FF2B5EF4-FFF2-40B4-BE49-F238E27FC236}">
                <a16:creationId xmlns:a16="http://schemas.microsoft.com/office/drawing/2014/main" id="{05721B69-2AF1-768D-86E2-3B384DA838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73700" y="6134566"/>
            <a:ext cx="6661150" cy="330200"/>
          </a:xfrm>
          <a:prstGeom prst="rect">
            <a:avLst/>
          </a:prstGeom>
        </p:spPr>
      </p:pic>
      <p:pic>
        <p:nvPicPr>
          <p:cNvPr id="95" name="Picture 23">
            <a:extLst>
              <a:ext uri="{FF2B5EF4-FFF2-40B4-BE49-F238E27FC236}">
                <a16:creationId xmlns:a16="http://schemas.microsoft.com/office/drawing/2014/main" id="{0B78FDA0-35F1-513B-4867-B704E8BDE7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17350" y="6134566"/>
            <a:ext cx="304800" cy="330200"/>
          </a:xfrm>
          <a:prstGeom prst="rect">
            <a:avLst/>
          </a:prstGeom>
        </p:spPr>
      </p:pic>
      <p:pic>
        <p:nvPicPr>
          <p:cNvPr id="96" name="Picture 24">
            <a:extLst>
              <a:ext uri="{FF2B5EF4-FFF2-40B4-BE49-F238E27FC236}">
                <a16:creationId xmlns:a16="http://schemas.microsoft.com/office/drawing/2014/main" id="{5CE630D7-AC7F-8AAA-1195-78B4DD8FD7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69750" y="6286966"/>
            <a:ext cx="101600" cy="101600"/>
          </a:xfrm>
          <a:prstGeom prst="rect">
            <a:avLst/>
          </a:prstGeom>
        </p:spPr>
      </p:pic>
      <p:sp>
        <p:nvSpPr>
          <p:cNvPr id="97" name="TextBox 67">
            <a:extLst>
              <a:ext uri="{FF2B5EF4-FFF2-40B4-BE49-F238E27FC236}">
                <a16:creationId xmlns:a16="http://schemas.microsoft.com/office/drawing/2014/main" id="{DE54E9D2-46E4-115A-5F0B-BB82DCF11960}"/>
              </a:ext>
            </a:extLst>
          </p:cNvPr>
          <p:cNvSpPr txBox="1"/>
          <p:nvPr/>
        </p:nvSpPr>
        <p:spPr>
          <a:xfrm>
            <a:off x="5626099" y="654348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98" name="TextBox 69">
            <a:extLst>
              <a:ext uri="{FF2B5EF4-FFF2-40B4-BE49-F238E27FC236}">
                <a16:creationId xmlns:a16="http://schemas.microsoft.com/office/drawing/2014/main" id="{E3450CCA-E6C7-A931-DDD5-F8B54CAA0FBB}"/>
              </a:ext>
            </a:extLst>
          </p:cNvPr>
          <p:cNvSpPr txBox="1"/>
          <p:nvPr/>
        </p:nvSpPr>
        <p:spPr>
          <a:xfrm>
            <a:off x="5568950" y="6172666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  <p:pic>
        <p:nvPicPr>
          <p:cNvPr id="99" name="Picture 20">
            <a:extLst>
              <a:ext uri="{FF2B5EF4-FFF2-40B4-BE49-F238E27FC236}">
                <a16:creationId xmlns:a16="http://schemas.microsoft.com/office/drawing/2014/main" id="{C736A273-48E7-8D36-0DE3-0CB81D4482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3700" y="7498556"/>
            <a:ext cx="6667500" cy="1046491"/>
          </a:xfrm>
          <a:prstGeom prst="rect">
            <a:avLst/>
          </a:prstGeom>
        </p:spPr>
      </p:pic>
      <p:pic>
        <p:nvPicPr>
          <p:cNvPr id="100" name="Picture 21">
            <a:extLst>
              <a:ext uri="{FF2B5EF4-FFF2-40B4-BE49-F238E27FC236}">
                <a16:creationId xmlns:a16="http://schemas.microsoft.com/office/drawing/2014/main" id="{721BA8E2-F88D-868A-33AD-7BADF1F4B7A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73700" y="7498556"/>
            <a:ext cx="6661150" cy="330200"/>
          </a:xfrm>
          <a:prstGeom prst="rect">
            <a:avLst/>
          </a:prstGeom>
        </p:spPr>
      </p:pic>
      <p:pic>
        <p:nvPicPr>
          <p:cNvPr id="101" name="Picture 23">
            <a:extLst>
              <a:ext uri="{FF2B5EF4-FFF2-40B4-BE49-F238E27FC236}">
                <a16:creationId xmlns:a16="http://schemas.microsoft.com/office/drawing/2014/main" id="{4BA9A77E-F2AE-60E2-BC8F-B83CE69EE18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17350" y="7498556"/>
            <a:ext cx="304800" cy="330200"/>
          </a:xfrm>
          <a:prstGeom prst="rect">
            <a:avLst/>
          </a:prstGeom>
        </p:spPr>
      </p:pic>
      <p:pic>
        <p:nvPicPr>
          <p:cNvPr id="102" name="Picture 24">
            <a:extLst>
              <a:ext uri="{FF2B5EF4-FFF2-40B4-BE49-F238E27FC236}">
                <a16:creationId xmlns:a16="http://schemas.microsoft.com/office/drawing/2014/main" id="{53F50FDB-89BF-4C7C-3C9C-C89A769AF3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69750" y="7650956"/>
            <a:ext cx="101600" cy="101600"/>
          </a:xfrm>
          <a:prstGeom prst="rect">
            <a:avLst/>
          </a:prstGeom>
        </p:spPr>
      </p:pic>
      <p:sp>
        <p:nvSpPr>
          <p:cNvPr id="103" name="TextBox 67">
            <a:extLst>
              <a:ext uri="{FF2B5EF4-FFF2-40B4-BE49-F238E27FC236}">
                <a16:creationId xmlns:a16="http://schemas.microsoft.com/office/drawing/2014/main" id="{F5C194AA-E532-ED40-2570-645050CA7809}"/>
              </a:ext>
            </a:extLst>
          </p:cNvPr>
          <p:cNvSpPr txBox="1"/>
          <p:nvPr/>
        </p:nvSpPr>
        <p:spPr>
          <a:xfrm>
            <a:off x="5626099" y="7907475"/>
            <a:ext cx="6369051" cy="556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200" b="0" i="0" u="none" strike="noStrike" spc="-200" dirty="0">
                <a:solidFill>
                  <a:srgbClr val="FFFFFF"/>
                </a:solidFill>
                <a:ea typeface="SB AggroOTF Light"/>
              </a:rPr>
              <a:t>수십만명이 사용하는 </a:t>
            </a:r>
            <a:r>
              <a:rPr lang="en-US" sz="32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altLang="en-US" sz="3200" b="0" i="0" u="none" strike="noStrike" spc="-300" dirty="0">
                <a:solidFill>
                  <a:srgbClr val="E6FD72"/>
                </a:solidFill>
                <a:ea typeface="SB AggroOTF Light"/>
              </a:rPr>
              <a:t>소프트웨어 개발자</a:t>
            </a:r>
            <a:endParaRPr lang="ko-KR" sz="32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104" name="TextBox 69">
            <a:extLst>
              <a:ext uri="{FF2B5EF4-FFF2-40B4-BE49-F238E27FC236}">
                <a16:creationId xmlns:a16="http://schemas.microsoft.com/office/drawing/2014/main" id="{8EF5D6BA-063D-1749-AEAF-88ED7C3202CB}"/>
              </a:ext>
            </a:extLst>
          </p:cNvPr>
          <p:cNvSpPr txBox="1"/>
          <p:nvPr/>
        </p:nvSpPr>
        <p:spPr>
          <a:xfrm>
            <a:off x="5568950" y="7536656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</p:spTree>
    <p:extLst>
      <p:ext uri="{BB962C8B-B14F-4D97-AF65-F5344CB8AC3E}">
        <p14:creationId xmlns:p14="http://schemas.microsoft.com/office/powerpoint/2010/main" val="2614178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38300"/>
            <a:ext cx="16738600" cy="819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38300"/>
            <a:ext cx="520700" cy="819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3060700" y="5715000"/>
            <a:ext cx="81915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34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</p:spTree>
    <p:extLst>
      <p:ext uri="{BB962C8B-B14F-4D97-AF65-F5344CB8AC3E}">
        <p14:creationId xmlns:p14="http://schemas.microsoft.com/office/powerpoint/2010/main" val="3830785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56261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949700"/>
            <a:ext cx="3314700" cy="200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3949700"/>
            <a:ext cx="3314700" cy="330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3949700"/>
            <a:ext cx="304800" cy="33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48700" y="4102100"/>
            <a:ext cx="1016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4200" y="3949700"/>
            <a:ext cx="3314700" cy="200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4200" y="3949700"/>
            <a:ext cx="3314700" cy="330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84100" y="3949700"/>
            <a:ext cx="304800" cy="330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23800" y="4102100"/>
            <a:ext cx="1016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2000" y="3949700"/>
            <a:ext cx="3314700" cy="200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2000" y="3949700"/>
            <a:ext cx="3314700" cy="330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0" y="3949700"/>
            <a:ext cx="304800" cy="33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11600" y="4102100"/>
            <a:ext cx="101600" cy="101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6299200"/>
            <a:ext cx="3314700" cy="2006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6299200"/>
            <a:ext cx="3314700" cy="330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6299200"/>
            <a:ext cx="304800" cy="330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48700" y="6464300"/>
            <a:ext cx="101600" cy="101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4200" y="6299200"/>
            <a:ext cx="3314700" cy="200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4200" y="6299200"/>
            <a:ext cx="3314700" cy="330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84100" y="6299200"/>
            <a:ext cx="304800" cy="330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23800" y="6464300"/>
            <a:ext cx="101600" cy="101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2000" y="6299200"/>
            <a:ext cx="3314700" cy="2006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2000" y="6299200"/>
            <a:ext cx="3314700" cy="3302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11600" y="6464300"/>
            <a:ext cx="101600" cy="101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INDEX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03300" y="55880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Table of Contents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const 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contents = [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30300" y="4902200"/>
            <a:ext cx="199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00_Index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 dirty="0">
                <a:solidFill>
                  <a:srgbClr val="FFFFFF"/>
                </a:solidFill>
                <a:ea typeface="SB AggroOTF Light"/>
              </a:rPr>
              <a:t>기획안</a:t>
            </a:r>
          </a:p>
          <a:p>
            <a:pPr lvl="0" algn="l">
              <a:lnSpc>
                <a:spcPct val="97940"/>
              </a:lnSpc>
            </a:pPr>
            <a:r>
              <a:rPr lang="ko-KR" sz="5600" b="0" i="0" u="none" strike="noStrike" spc="-400" dirty="0">
                <a:solidFill>
                  <a:srgbClr val="FFFFFF"/>
                </a:solidFill>
                <a:ea typeface="SB AggroOTF Light"/>
              </a:rPr>
              <a:t>목차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001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0" i="0" u="none" strike="noStrike" spc="-200">
                <a:solidFill>
                  <a:srgbClr val="E6FD72"/>
                </a:solidFill>
                <a:ea typeface="SB AggroOTF Light"/>
              </a:rPr>
              <a:t>기술</a:t>
            </a:r>
            <a:r>
              <a:rPr lang="en-US" sz="3800" b="0" i="0" u="none" strike="noStrike" spc="-20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800" b="0" i="0" u="none" strike="noStrike" spc="-200">
                <a:solidFill>
                  <a:srgbClr val="FFFFFF"/>
                </a:solidFill>
                <a:ea typeface="SB AggroOTF Light"/>
              </a:rPr>
              <a:t>스택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6906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"Technology Stack"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017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5250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0" i="0" u="none" strike="noStrike" spc="-200">
                <a:solidFill>
                  <a:srgbClr val="FFFFFF"/>
                </a:solidFill>
                <a:ea typeface="SB AggroOTF Light"/>
              </a:rPr>
              <a:t>프로젝트</a:t>
            </a:r>
            <a:r>
              <a:rPr lang="en-US" sz="3800" b="0" i="0" u="none" strike="noStrike" spc="-20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800" b="0" i="0" u="none" strike="noStrike" spc="-300">
                <a:solidFill>
                  <a:srgbClr val="E6FD72"/>
                </a:solidFill>
                <a:ea typeface="SB AggroOTF Light"/>
              </a:rPr>
              <a:t>기능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7028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"Project Features"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6266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02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5001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0" i="0" u="none" strike="noStrike" spc="-200">
                <a:solidFill>
                  <a:srgbClr val="E6FD72"/>
                </a:solidFill>
                <a:ea typeface="SB AggroOTF Light"/>
              </a:rPr>
              <a:t>질의</a:t>
            </a:r>
            <a:r>
              <a:rPr lang="en-US" sz="3800" b="0" i="0" u="none" strike="noStrike" spc="-20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800" b="0" i="0" u="none" strike="noStrike" spc="-200">
                <a:solidFill>
                  <a:srgbClr val="FFFFFF"/>
                </a:solidFill>
                <a:ea typeface="SB AggroOTF Light"/>
              </a:rPr>
              <a:t>응답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906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"Q &amp; A"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6017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06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5372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0" i="0" u="none" strike="noStrike" spc="-200">
                <a:solidFill>
                  <a:srgbClr val="FFFFFF"/>
                </a:solidFill>
                <a:ea typeface="SB AggroOTF Light"/>
              </a:rPr>
              <a:t>프로젝트</a:t>
            </a:r>
            <a:r>
              <a:rPr lang="en-US" sz="3800" b="0" i="0" u="none" strike="noStrike" spc="-20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sz="3800" b="0" i="0" u="none" strike="noStrike" spc="-300">
                <a:solidFill>
                  <a:srgbClr val="E6FD72"/>
                </a:solidFill>
                <a:ea typeface="SB AggroOTF Light"/>
              </a:rPr>
              <a:t>개요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57277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"Project Overview"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6388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5250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0" i="0" u="none" strike="noStrike" spc="-200">
                <a:solidFill>
                  <a:srgbClr val="FFFFFF"/>
                </a:solidFill>
                <a:ea typeface="SB AggroOTF Light"/>
              </a:rPr>
              <a:t>개발</a:t>
            </a:r>
            <a:r>
              <a:rPr lang="en-US" sz="3800" b="0" i="0" u="none" strike="noStrike" spc="-20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800" b="0" i="0" u="none" strike="noStrike" spc="-200">
                <a:solidFill>
                  <a:srgbClr val="E6FD72"/>
                </a:solidFill>
                <a:ea typeface="SB AggroOTF Light"/>
              </a:rPr>
              <a:t>일정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7028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"Development Timeline"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6266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05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5372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0" i="0" u="none" strike="noStrike" spc="-200">
                <a:solidFill>
                  <a:srgbClr val="E6FD72"/>
                </a:solidFill>
                <a:ea typeface="SB AggroOTF Light"/>
              </a:rPr>
              <a:t>팀원</a:t>
            </a:r>
            <a:r>
              <a:rPr lang="en-US" sz="3800" b="0" i="0" u="none" strike="noStrike" spc="-20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800" b="0" i="0" u="none" strike="noStrike" spc="-200">
                <a:solidFill>
                  <a:srgbClr val="FFFFFF"/>
                </a:solidFill>
                <a:ea typeface="SB AggroOTF Light"/>
              </a:rPr>
              <a:t>분담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7277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"Team Responsibilities"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6388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04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</p:spTree>
    <p:extLst>
      <p:ext uri="{BB962C8B-B14F-4D97-AF65-F5344CB8AC3E}">
        <p14:creationId xmlns:p14="http://schemas.microsoft.com/office/powerpoint/2010/main" val="1692650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6700" y="3695700"/>
            <a:ext cx="7632700" cy="901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3695700"/>
            <a:ext cx="34036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0700" y="3797300"/>
            <a:ext cx="32131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6700" y="4876800"/>
            <a:ext cx="7632700" cy="901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99100" y="4876800"/>
            <a:ext cx="3403600" cy="901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0700" y="4978400"/>
            <a:ext cx="3213100" cy="711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56700" y="6045200"/>
            <a:ext cx="7632700" cy="257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99100" y="6045200"/>
            <a:ext cx="3403600" cy="901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0700" y="6146800"/>
            <a:ext cx="3213100" cy="711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598900" y="4432300"/>
            <a:ext cx="177800" cy="177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98900" y="5600700"/>
            <a:ext cx="177800" cy="177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98900" y="8432800"/>
            <a:ext cx="177800" cy="177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803900" y="5130800"/>
            <a:ext cx="280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B AggroOTF Light"/>
              </a:rPr>
              <a:t>&lt;!-- </a:t>
            </a:r>
            <a:r>
              <a:rPr lang="ko-KR" sz="2200" b="0" i="0" u="none" strike="noStrike">
                <a:solidFill>
                  <a:srgbClr val="FFFFFF"/>
                </a:solidFill>
                <a:ea typeface="SB AggroOTF Light"/>
              </a:rPr>
              <a:t>개발일정</a:t>
            </a:r>
            <a:r>
              <a:rPr lang="en-US" sz="2200" b="0" i="0" u="none" strike="noStrike">
                <a:solidFill>
                  <a:srgbClr val="FFFFFF"/>
                </a:solidFill>
                <a:latin typeface="SB AggroOTF Light"/>
              </a:rPr>
              <a:t> --&gt;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10700" y="5156200"/>
            <a:ext cx="6680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en-US" sz="1800" b="0" i="0" u="none" strike="noStrike" spc="100">
                <a:solidFill>
                  <a:srgbClr val="FFFFFF"/>
                </a:solidFill>
                <a:latin typeface="establish Retrosans"/>
              </a:rPr>
              <a:t>2080.06.01 ~ 2060.09.01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&lt;!----&gt;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 "</a:t>
            </a:r>
            <a:r>
              <a:rPr lang="ko-KR" sz="1800" b="0" i="0" u="none" strike="noStrike" spc="100">
                <a:solidFill>
                  <a:srgbClr val="E6FD72"/>
                </a:solidFill>
                <a:ea typeface="Elice DigitalBaeum OTF"/>
              </a:rPr>
              <a:t>프로젝트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 </a:t>
            </a:r>
            <a:r>
              <a:rPr lang="ko-KR" sz="1800" b="0" i="0" u="none" strike="noStrike" spc="100">
                <a:solidFill>
                  <a:srgbClr val="E6FD72"/>
                </a:solidFill>
                <a:ea typeface="Elice DigitalBaeum OTF"/>
              </a:rPr>
              <a:t>개요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en-US" sz="1800" b="0" i="0" u="none" strike="noStrike" spc="100">
                <a:solidFill>
                  <a:srgbClr val="D37DFF"/>
                </a:solidFill>
                <a:latin typeface="Elice DigitalBaeum OTF"/>
              </a:rPr>
              <a:t> </a:t>
            </a: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--&gt;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803900" y="6299200"/>
            <a:ext cx="280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SB AggroOTF Light"/>
              </a:rPr>
              <a:t>&lt;!-- </a:t>
            </a:r>
            <a:r>
              <a:rPr lang="ko-KR" sz="2200" b="0" i="0" u="none" strike="noStrike" dirty="0">
                <a:solidFill>
                  <a:srgbClr val="FFFFFF"/>
                </a:solidFill>
                <a:ea typeface="SB AggroOTF Light"/>
              </a:rPr>
              <a:t>개발특징</a:t>
            </a:r>
            <a:r>
              <a:rPr lang="en-US" sz="2200" b="0" i="0" u="none" strike="noStrike" dirty="0">
                <a:solidFill>
                  <a:srgbClr val="FFFFFF"/>
                </a:solidFill>
                <a:latin typeface="SB AggroOTF Light"/>
              </a:rPr>
              <a:t> --&gt;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10700" y="6273800"/>
            <a:ext cx="6692900" cy="207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7180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빅데이터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DB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와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연동하여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데이터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관리</a:t>
            </a:r>
          </a:p>
          <a:p>
            <a:pPr marL="342900" lvl="0" indent="-342900" algn="l">
              <a:lnSpc>
                <a:spcPct val="17180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객체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프로그래밍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형식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기반</a:t>
            </a:r>
          </a:p>
          <a:p>
            <a:pPr marL="342900" lvl="0" indent="-342900" algn="l">
              <a:lnSpc>
                <a:spcPct val="17180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누구나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자유롭게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접근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가능한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웹페이지</a:t>
            </a:r>
          </a:p>
          <a:p>
            <a:pPr marL="342900" lvl="0" indent="-342900" algn="l">
              <a:lnSpc>
                <a:spcPct val="17180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페이지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별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도메인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분리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프로젝트</a:t>
            </a:r>
          </a:p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개요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803900" y="3962400"/>
            <a:ext cx="280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B AggroOTF Light"/>
              </a:rPr>
              <a:t>&lt;!-- </a:t>
            </a:r>
            <a:r>
              <a:rPr lang="ko-KR" sz="2200" b="0" i="0" u="none" strike="noStrike">
                <a:solidFill>
                  <a:srgbClr val="FFFFFF"/>
                </a:solidFill>
                <a:ea typeface="SB AggroOTF Light"/>
              </a:rPr>
              <a:t>프로젝트명</a:t>
            </a:r>
            <a:r>
              <a:rPr lang="en-US" sz="2200" b="0" i="0" u="none" strike="noStrike">
                <a:solidFill>
                  <a:srgbClr val="FFFFFF"/>
                </a:solidFill>
                <a:latin typeface="SB AggroOTF Light"/>
              </a:rPr>
              <a:t> --&gt;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410700" y="3924300"/>
            <a:ext cx="6692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프로젝트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이름을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입력해</a:t>
            </a:r>
            <a:r>
              <a:rPr lang="en-US" sz="2100" b="0" i="0" u="none" strike="noStrike" spc="-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Elice DigitalBaeum OTF"/>
              </a:rPr>
              <a:t>주세요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695700"/>
            <a:ext cx="11277600" cy="2032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7600" y="3708400"/>
            <a:ext cx="4635500" cy="203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99100" y="3695700"/>
            <a:ext cx="4203700" cy="2032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9100" y="3378200"/>
            <a:ext cx="11277600" cy="330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459200" y="3378200"/>
            <a:ext cx="304800" cy="330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611600" y="3530600"/>
            <a:ext cx="101600" cy="101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969500" y="3416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FEATURE  01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6070600" y="4241800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>
                <a:solidFill>
                  <a:srgbClr val="E6FD72"/>
                </a:solidFill>
                <a:latin typeface="Noto Sans CJK KR Regular"/>
              </a:rPr>
              <a:t>{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05800" y="4241800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>
                <a:solidFill>
                  <a:srgbClr val="E6FD72"/>
                </a:solidFill>
                <a:latin typeface="Noto Sans CJK KR Regular"/>
              </a:rPr>
              <a:t>}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6502400"/>
            <a:ext cx="11277600" cy="2032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7600" y="6502400"/>
            <a:ext cx="4635500" cy="2032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99100" y="6502400"/>
            <a:ext cx="4203700" cy="2032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9100" y="6184900"/>
            <a:ext cx="11277600" cy="330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459200" y="6184900"/>
            <a:ext cx="304800" cy="330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611600" y="6337300"/>
            <a:ext cx="101600" cy="101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969500" y="62230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FEATURE  02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4" name="TextBox 44"/>
          <p:cNvSpPr txBox="1"/>
          <p:nvPr/>
        </p:nvSpPr>
        <p:spPr>
          <a:xfrm>
            <a:off x="6070600" y="7048500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>
                <a:solidFill>
                  <a:srgbClr val="E6FD72"/>
                </a:solidFill>
                <a:latin typeface="Noto Sans CJK KR Regular"/>
              </a:rPr>
              <a:t>{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305800" y="7048500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>
                <a:solidFill>
                  <a:srgbClr val="E6FD72"/>
                </a:solidFill>
                <a:latin typeface="Noto Sans CJK KR Regular"/>
              </a:rPr>
              <a:t>}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477000" y="7264400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sz="2400" b="0" i="0" u="none" strike="noStrike" spc="-100">
                <a:solidFill>
                  <a:srgbClr val="E6FD72"/>
                </a:solidFill>
                <a:ea typeface="SB AggroOTF Light"/>
              </a:rPr>
              <a:t>실시간</a:t>
            </a:r>
            <a:r>
              <a:rPr lang="en-US" sz="2400" b="0" i="0" u="none" strike="noStrike" spc="-100">
                <a:solidFill>
                  <a:srgbClr val="E6FD72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E6FD72"/>
                </a:solidFill>
                <a:ea typeface="SB AggroOTF Light"/>
              </a:rPr>
              <a:t>채팅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893300" y="7061200"/>
            <a:ext cx="270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친구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추가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실시간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채팅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보내기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614400" y="72517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spc="-100">
                <a:solidFill>
                  <a:srgbClr val="D37DFF"/>
                </a:solidFill>
                <a:ea typeface="SB AggroOTF Light"/>
              </a:rPr>
              <a:t>메시지</a:t>
            </a:r>
            <a:r>
              <a:rPr lang="en-US" sz="2400" b="0" i="0" u="none" strike="noStrike" spc="-100">
                <a:solidFill>
                  <a:srgbClr val="D37DFF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D37DFF"/>
                </a:solidFill>
                <a:ea typeface="SB AggroOTF Light"/>
              </a:rPr>
              <a:t>열람</a:t>
            </a:r>
            <a:r>
              <a:rPr lang="en-US" sz="2400" b="0" i="0" u="none" strike="noStrike" spc="-100">
                <a:solidFill>
                  <a:srgbClr val="D37DFF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D37DFF"/>
                </a:solidFill>
                <a:ea typeface="SB AggroOTF Light"/>
              </a:rPr>
              <a:t>확인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499100" y="257810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Project Features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477000" y="4457700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sz="2400" b="0" i="0" u="none" strike="noStrike" spc="-100">
                <a:solidFill>
                  <a:srgbClr val="E6FD72"/>
                </a:solidFill>
                <a:ea typeface="SB AggroOTF Light"/>
              </a:rPr>
              <a:t>게시판</a:t>
            </a:r>
            <a:r>
              <a:rPr lang="en-US" sz="2400" b="0" i="0" u="none" strike="noStrike" spc="-100">
                <a:solidFill>
                  <a:srgbClr val="E6FD72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E6FD72"/>
                </a:solidFill>
                <a:ea typeface="SB AggroOTF Light"/>
              </a:rPr>
              <a:t>기능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893300" y="4254500"/>
            <a:ext cx="270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게시판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글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작성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AggroOTF Light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수정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AggroOTF Light"/>
              </a:rPr>
              <a:t>, </a:t>
            </a: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삭제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AggroOTF Light"/>
              </a:rPr>
              <a:t>, </a:t>
            </a:r>
            <a:r>
              <a:rPr lang="ko-KR" sz="2400" b="0" i="0" u="none" strike="noStrike" spc="-100">
                <a:solidFill>
                  <a:srgbClr val="FFFFFF"/>
                </a:solidFill>
                <a:ea typeface="SB AggroOTF Light"/>
              </a:rPr>
              <a:t>열람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614400" y="44450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spc="-100">
                <a:solidFill>
                  <a:srgbClr val="D37DFF"/>
                </a:solidFill>
                <a:ea typeface="SB AggroOTF Light"/>
              </a:rPr>
              <a:t>게시판</a:t>
            </a:r>
            <a:r>
              <a:rPr lang="en-US" sz="2400" b="0" i="0" u="none" strike="noStrike" spc="-100">
                <a:solidFill>
                  <a:srgbClr val="D37DFF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D37DFF"/>
                </a:solidFill>
                <a:ea typeface="SB AggroOTF Light"/>
              </a:rPr>
              <a:t>댓글</a:t>
            </a:r>
            <a:r>
              <a:rPr lang="en-US" sz="2400" b="0" i="0" u="none" strike="noStrike" spc="-100">
                <a:solidFill>
                  <a:srgbClr val="D37DFF"/>
                </a:solidFill>
                <a:latin typeface="SB AggroOTF Light"/>
              </a:rPr>
              <a:t> </a:t>
            </a:r>
            <a:r>
              <a:rPr lang="ko-KR" sz="2400" b="0" i="0" u="none" strike="noStrike" spc="-100">
                <a:solidFill>
                  <a:srgbClr val="D37DFF"/>
                </a:solidFill>
                <a:ea typeface="SB AggroOTF Light"/>
              </a:rPr>
              <a:t>작성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프로젝트</a:t>
            </a:r>
          </a:p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기능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4000500"/>
            <a:ext cx="3403600" cy="488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4000500"/>
            <a:ext cx="34036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0700" y="4089400"/>
            <a:ext cx="32131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12200" y="8699500"/>
            <a:ext cx="177800" cy="17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3400" y="4000500"/>
            <a:ext cx="3403600" cy="488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3400" y="4000500"/>
            <a:ext cx="3403600" cy="90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000" y="4089400"/>
            <a:ext cx="3213100" cy="711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6500" y="8699500"/>
            <a:ext cx="177800" cy="177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60400" y="4000500"/>
            <a:ext cx="3403600" cy="4889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60400" y="4000500"/>
            <a:ext cx="3403600" cy="901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62000" y="4089400"/>
            <a:ext cx="3213100" cy="711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73500" y="8699500"/>
            <a:ext cx="177800" cy="177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6525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>
                <a:solidFill>
                  <a:srgbClr val="1C2939"/>
                </a:solidFill>
                <a:latin typeface="SB AggroOTF Light"/>
              </a:rPr>
              <a:t>&lt;!--</a:t>
            </a:r>
            <a:r>
              <a:rPr lang="en-US" sz="2400" b="0" i="0" u="none" strike="noStrike" spc="-100">
                <a:solidFill>
                  <a:srgbClr val="1C2939"/>
                </a:solidFill>
                <a:latin typeface="SB AggroOTF Medium"/>
              </a:rPr>
              <a:t> DB </a:t>
            </a:r>
            <a:r>
              <a:rPr lang="en-US" sz="2400" b="0" i="0" u="none" strike="noStrike" spc="-100">
                <a:solidFill>
                  <a:srgbClr val="1C2939"/>
                </a:solidFill>
                <a:latin typeface="SB AggroOTF Light"/>
              </a:rPr>
              <a:t>--&gt;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39800" y="6413500"/>
            <a:ext cx="28956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------------------</a:t>
            </a:r>
          </a:p>
          <a:p>
            <a:pPr lvl="0" algn="l">
              <a:lnSpc>
                <a:spcPct val="143590"/>
              </a:lnSpc>
            </a:pP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사용한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기술명을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입력해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주세요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43590"/>
              </a:lnSpc>
            </a:pP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데이터를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위한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기술을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설명해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주세요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665200" y="5283200"/>
            <a:ext cx="2857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spc="200">
                <a:solidFill>
                  <a:srgbClr val="FFFFFF"/>
                </a:solidFill>
                <a:latin typeface="Elice DigitalBaeum OTF"/>
              </a:rPr>
              <a:t>&lt;p&gt;</a:t>
            </a:r>
            <a:r>
              <a:rPr lang="ko-KR" sz="2200" b="0" i="0" u="none" strike="noStrike" spc="200">
                <a:solidFill>
                  <a:srgbClr val="FFFFFF"/>
                </a:solidFill>
                <a:highlight>
                  <a:srgbClr val="D37DFF"/>
                </a:highlight>
                <a:ea typeface="Elice DigitalBaeum OTF"/>
              </a:rPr>
              <a:t>사용한</a:t>
            </a:r>
            <a:r>
              <a:rPr lang="en-US" sz="2200" b="0" i="0" u="none" strike="noStrike" spc="2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 </a:t>
            </a:r>
            <a:r>
              <a:rPr lang="ko-KR" sz="2200" b="0" i="0" u="none" strike="noStrike" spc="200">
                <a:solidFill>
                  <a:srgbClr val="FFFFFF"/>
                </a:solidFill>
                <a:highlight>
                  <a:srgbClr val="D37DFF"/>
                </a:highlight>
                <a:ea typeface="Elice DigitalBaeum OTF"/>
              </a:rPr>
              <a:t>기술명</a:t>
            </a:r>
            <a:r>
              <a:rPr lang="ko-KR" sz="2200" b="0" i="0" u="none" strike="noStrike" spc="200">
                <a:solidFill>
                  <a:srgbClr val="FFFFFF"/>
                </a:solidFill>
                <a:ea typeface="Elice DigitalBaeum OTF"/>
              </a:rPr>
              <a:t>을</a:t>
            </a:r>
            <a:r>
              <a:rPr lang="en-US" sz="22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200" b="0" i="0" u="none" strike="noStrike" spc="200">
                <a:solidFill>
                  <a:srgbClr val="FFFFFF"/>
                </a:solidFill>
                <a:ea typeface="Elice DigitalBaeum OTF"/>
              </a:rPr>
              <a:t>입력해</a:t>
            </a:r>
            <a:r>
              <a:rPr lang="en-US" sz="22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200" b="0" i="0" u="none" strike="noStrike" spc="200">
                <a:solidFill>
                  <a:srgbClr val="FFFFFF"/>
                </a:solidFill>
                <a:ea typeface="Elice DigitalBaeum OTF"/>
              </a:rPr>
              <a:t>주세요</a:t>
            </a:r>
            <a:r>
              <a:rPr lang="en-US" sz="2200" b="0" i="0" u="none" strike="noStrike">
                <a:solidFill>
                  <a:srgbClr val="FFFFFF"/>
                </a:solidFill>
                <a:latin typeface="Elice DigitalBaeum OTF"/>
              </a:rPr>
              <a:t>.&lt;/p&gt;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&lt;!----&gt;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 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ko-KR" sz="1800" b="0" i="0" u="none" strike="noStrike" spc="100">
                <a:solidFill>
                  <a:srgbClr val="E6FD72"/>
                </a:solidFill>
                <a:ea typeface="Elice DigitalBaeum OTF"/>
              </a:rPr>
              <a:t>기술스택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 </a:t>
            </a:r>
            <a:r>
              <a:rPr lang="ko-KR" sz="1800" b="0" i="0" u="none" strike="noStrike" spc="100">
                <a:solidFill>
                  <a:srgbClr val="E6FD72"/>
                </a:solidFill>
                <a:ea typeface="Elice DigitalBaeum OTF"/>
              </a:rPr>
              <a:t>안내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 --&gt;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기술스택</a:t>
            </a:r>
          </a:p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안내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8039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>
                <a:solidFill>
                  <a:srgbClr val="1C2939"/>
                </a:solidFill>
                <a:latin typeface="SB AggroOTF Light"/>
              </a:rPr>
              <a:t>&lt;!--</a:t>
            </a:r>
            <a:r>
              <a:rPr lang="en-US" sz="2400" b="0" i="0" u="none" strike="noStrike" spc="-100">
                <a:solidFill>
                  <a:srgbClr val="1C2939"/>
                </a:solidFill>
                <a:latin typeface="SB AggroOTF Medium"/>
              </a:rPr>
              <a:t> </a:t>
            </a:r>
            <a:r>
              <a:rPr lang="ko-KR" sz="2400" b="0" i="0" u="none" strike="noStrike" spc="-100">
                <a:solidFill>
                  <a:srgbClr val="1C2939"/>
                </a:solidFill>
                <a:ea typeface="SB AggroOTF Medium"/>
              </a:rPr>
              <a:t>서버</a:t>
            </a:r>
            <a:r>
              <a:rPr lang="en-US" sz="2400" b="0" i="0" u="none" strike="noStrike" spc="-100">
                <a:solidFill>
                  <a:srgbClr val="1C2939"/>
                </a:solidFill>
                <a:latin typeface="SB AggroOTF Medium"/>
              </a:rPr>
              <a:t> </a:t>
            </a:r>
            <a:r>
              <a:rPr lang="en-US" sz="2400" b="0" i="0" u="none" strike="noStrike" spc="-100">
                <a:solidFill>
                  <a:srgbClr val="1C2939"/>
                </a:solidFill>
                <a:latin typeface="SB AggroOTF Light"/>
              </a:rPr>
              <a:t>--&gt;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78500" y="6413500"/>
            <a:ext cx="28956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------------------</a:t>
            </a:r>
          </a:p>
          <a:p>
            <a:pPr lvl="0" algn="l">
              <a:lnSpc>
                <a:spcPct val="143590"/>
              </a:lnSpc>
            </a:pP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해당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페이지는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기술에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대한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설명을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적는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페이지입니다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.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개발에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사용된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기술을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설명해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Elice DigitalBaeum OTF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Elice DigitalBaeum OTF"/>
              </a:rPr>
              <a:t>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803900" y="5283200"/>
            <a:ext cx="2857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spc="200">
                <a:solidFill>
                  <a:srgbClr val="FFFFFF"/>
                </a:solidFill>
                <a:latin typeface="Elice DigitalBaeum OTF"/>
              </a:rPr>
              <a:t>&lt;p&gt;</a:t>
            </a:r>
            <a:r>
              <a:rPr lang="ko-KR" sz="2200" b="0" i="0" u="none" strike="noStrike" spc="200">
                <a:solidFill>
                  <a:srgbClr val="FFFFFF"/>
                </a:solidFill>
                <a:highlight>
                  <a:srgbClr val="D37DFF"/>
                </a:highlight>
                <a:ea typeface="Elice DigitalBaeum OTF"/>
              </a:rPr>
              <a:t>사용한</a:t>
            </a:r>
            <a:r>
              <a:rPr lang="en-US" sz="2200" b="0" i="0" u="none" strike="noStrike" spc="2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 </a:t>
            </a:r>
            <a:r>
              <a:rPr lang="ko-KR" sz="2200" b="0" i="0" u="none" strike="noStrike" spc="200">
                <a:solidFill>
                  <a:srgbClr val="FFFFFF"/>
                </a:solidFill>
                <a:highlight>
                  <a:srgbClr val="D37DFF"/>
                </a:highlight>
                <a:ea typeface="Elice DigitalBaeum OTF"/>
              </a:rPr>
              <a:t>기술명</a:t>
            </a:r>
            <a:r>
              <a:rPr lang="ko-KR" sz="2200" b="0" i="0" u="none" strike="noStrike" spc="200">
                <a:solidFill>
                  <a:srgbClr val="FFFFFF"/>
                </a:solidFill>
                <a:ea typeface="Elice DigitalBaeum OTF"/>
              </a:rPr>
              <a:t>을</a:t>
            </a:r>
            <a:r>
              <a:rPr lang="en-US" sz="22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200" b="0" i="0" u="none" strike="noStrike" spc="200">
                <a:solidFill>
                  <a:srgbClr val="FFFFFF"/>
                </a:solidFill>
                <a:ea typeface="Elice DigitalBaeum OTF"/>
              </a:rPr>
              <a:t>입력해</a:t>
            </a:r>
            <a:r>
              <a:rPr lang="en-US" sz="22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200" b="0" i="0" u="none" strike="noStrike" spc="200">
                <a:solidFill>
                  <a:srgbClr val="FFFFFF"/>
                </a:solidFill>
                <a:ea typeface="Elice DigitalBaeum OTF"/>
              </a:rPr>
              <a:t>주세요</a:t>
            </a:r>
            <a:r>
              <a:rPr lang="en-US" sz="2200" b="0" i="0" u="none" strike="noStrike">
                <a:solidFill>
                  <a:srgbClr val="FFFFFF"/>
                </a:solidFill>
                <a:latin typeface="Elice DigitalBaeum OTF"/>
              </a:rPr>
              <a:t>.&lt;/p&gt;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7282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>
                <a:solidFill>
                  <a:srgbClr val="1C2939"/>
                </a:solidFill>
                <a:latin typeface="SB AggroOTF Light"/>
              </a:rPr>
              <a:t>&lt;!--</a:t>
            </a:r>
            <a:r>
              <a:rPr lang="en-US" sz="2400" b="0" i="0" u="none" strike="noStrike" spc="-100">
                <a:solidFill>
                  <a:srgbClr val="1C2939"/>
                </a:solidFill>
                <a:latin typeface="SB AggroOTF Medium"/>
              </a:rPr>
              <a:t> </a:t>
            </a:r>
            <a:r>
              <a:rPr lang="ko-KR" sz="2400" b="0" i="0" u="none" strike="noStrike" spc="-100">
                <a:solidFill>
                  <a:srgbClr val="1C2939"/>
                </a:solidFill>
                <a:ea typeface="SB AggroOTF Medium"/>
              </a:rPr>
              <a:t>배포</a:t>
            </a:r>
            <a:r>
              <a:rPr lang="en-US" sz="2400" b="0" i="0" u="none" strike="noStrike" spc="-100">
                <a:solidFill>
                  <a:srgbClr val="1C2939"/>
                </a:solidFill>
                <a:latin typeface="SB AggroOTF Medium"/>
              </a:rPr>
              <a:t> </a:t>
            </a:r>
            <a:r>
              <a:rPr lang="en-US" sz="2400" b="0" i="0" u="none" strike="noStrike" spc="-100">
                <a:solidFill>
                  <a:srgbClr val="1C2939"/>
                </a:solidFill>
                <a:latin typeface="SB AggroOTF Light"/>
              </a:rPr>
              <a:t>--&gt;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702800" y="6413500"/>
            <a:ext cx="28956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------------------</a:t>
            </a:r>
          </a:p>
          <a:p>
            <a:pPr lvl="0" algn="l">
              <a:lnSpc>
                <a:spcPct val="143590"/>
              </a:lnSpc>
            </a:pP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프로그램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기술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스펙을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설명해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주세요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.</a:t>
            </a:r>
          </a:p>
          <a:p>
            <a:pPr lvl="0" algn="l">
              <a:lnSpc>
                <a:spcPct val="143590"/>
              </a:lnSpc>
            </a:pP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개발에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사용된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기술을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설명해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Elice DigitalBaeum OTF"/>
              </a:rPr>
              <a:t>주세요</a:t>
            </a:r>
            <a:r>
              <a:rPr lang="en-US" sz="1900" b="0" i="0" u="none" strike="noStrike" spc="200">
                <a:solidFill>
                  <a:srgbClr val="FFFFFF"/>
                </a:solidFill>
                <a:latin typeface="Elice DigitalBaeum OTF"/>
              </a:rPr>
              <a:t>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728200" y="5283200"/>
            <a:ext cx="2857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spc="200">
                <a:solidFill>
                  <a:srgbClr val="FFFFFF"/>
                </a:solidFill>
                <a:latin typeface="Elice DigitalBaeum OTF"/>
              </a:rPr>
              <a:t>&lt;p&gt;</a:t>
            </a:r>
            <a:r>
              <a:rPr lang="ko-KR" sz="2200" b="0" i="0" u="none" strike="noStrike" spc="200">
                <a:solidFill>
                  <a:srgbClr val="FFFFFF"/>
                </a:solidFill>
                <a:highlight>
                  <a:srgbClr val="D37DFF"/>
                </a:highlight>
                <a:ea typeface="Elice DigitalBaeum OTF"/>
              </a:rPr>
              <a:t>사용한</a:t>
            </a:r>
            <a:r>
              <a:rPr lang="en-US" sz="2200" b="0" i="0" u="none" strike="noStrike" spc="2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 </a:t>
            </a:r>
            <a:r>
              <a:rPr lang="ko-KR" sz="2200" b="0" i="0" u="none" strike="noStrike" spc="200">
                <a:solidFill>
                  <a:srgbClr val="FFFFFF"/>
                </a:solidFill>
                <a:highlight>
                  <a:srgbClr val="D37DFF"/>
                </a:highlight>
                <a:ea typeface="Elice DigitalBaeum OTF"/>
              </a:rPr>
              <a:t>기술명</a:t>
            </a:r>
            <a:r>
              <a:rPr lang="ko-KR" sz="2200" b="0" i="0" u="none" strike="noStrike" spc="200">
                <a:solidFill>
                  <a:srgbClr val="FFFFFF"/>
                </a:solidFill>
                <a:ea typeface="Elice DigitalBaeum OTF"/>
              </a:rPr>
              <a:t>을</a:t>
            </a:r>
            <a:r>
              <a:rPr lang="en-US" sz="22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200" b="0" i="0" u="none" strike="noStrike" spc="200">
                <a:solidFill>
                  <a:srgbClr val="FFFFFF"/>
                </a:solidFill>
                <a:ea typeface="Elice DigitalBaeum OTF"/>
              </a:rPr>
              <a:t>입력해</a:t>
            </a:r>
            <a:r>
              <a:rPr lang="en-US" sz="2200" b="0" i="0" u="none" strike="noStrike" spc="2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200" b="0" i="0" u="none" strike="noStrike" spc="200">
                <a:solidFill>
                  <a:srgbClr val="FFFFFF"/>
                </a:solidFill>
                <a:ea typeface="Elice DigitalBaeum OTF"/>
              </a:rPr>
              <a:t>주세요</a:t>
            </a:r>
            <a:r>
              <a:rPr lang="en-US" sz="2200" b="0" i="0" u="none" strike="noStrike">
                <a:solidFill>
                  <a:srgbClr val="FFFFFF"/>
                </a:solidFill>
                <a:latin typeface="Elice DigitalBaeum OTF"/>
              </a:rPr>
              <a:t>.&lt;/p&gt;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263900"/>
            <a:ext cx="11277600" cy="330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6299200"/>
            <a:ext cx="11277600" cy="330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6451600"/>
            <a:ext cx="101600" cy="101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9100" y="3581400"/>
            <a:ext cx="11277600" cy="2590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10007600" y="4864100"/>
            <a:ext cx="2260600" cy="38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40400" y="3784600"/>
            <a:ext cx="2197100" cy="2197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80100" y="4000500"/>
            <a:ext cx="1905000" cy="19050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78800" y="4914900"/>
            <a:ext cx="241300" cy="190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78800" y="5232400"/>
            <a:ext cx="241300" cy="190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78800" y="5562600"/>
            <a:ext cx="241300" cy="190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79200" y="3784600"/>
            <a:ext cx="2197100" cy="2197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18900" y="4000500"/>
            <a:ext cx="1905000" cy="1905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30300" y="4914900"/>
            <a:ext cx="241300" cy="190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30300" y="5232400"/>
            <a:ext cx="241300" cy="190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30300" y="5562600"/>
            <a:ext cx="241300" cy="190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9100" y="6616700"/>
            <a:ext cx="11277600" cy="2590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10007600" y="7886700"/>
            <a:ext cx="2260600" cy="38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40400" y="6819900"/>
            <a:ext cx="2197100" cy="2197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80100" y="7023100"/>
            <a:ext cx="1905000" cy="19050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78800" y="7937500"/>
            <a:ext cx="241300" cy="190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78800" y="8267700"/>
            <a:ext cx="241300" cy="190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78800" y="8585200"/>
            <a:ext cx="241300" cy="190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79200" y="6819900"/>
            <a:ext cx="2197100" cy="2197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518900" y="7023100"/>
            <a:ext cx="1905000" cy="19050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830300" y="7937500"/>
            <a:ext cx="241300" cy="190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830300" y="8267700"/>
            <a:ext cx="241300" cy="1905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830300" y="8585200"/>
            <a:ext cx="241300" cy="1905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3000" b="0" i="0" u="none" strike="noStrike" spc="200">
                <a:solidFill>
                  <a:srgbClr val="FFFFFF"/>
                </a:solidFill>
                <a:ea typeface="SB AggroOTF Light"/>
              </a:rPr>
              <a:t>오미리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1C2939"/>
                </a:solidFill>
                <a:highlight>
                  <a:srgbClr val="E6FD72"/>
                </a:highlight>
                <a:latin typeface="Elice DigitalBaeum OTF"/>
              </a:rPr>
              <a:t>Back-end Team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185900" y="7848600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Sever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담당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파트를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입력하세요</a:t>
            </a:r>
          </a:p>
          <a:p>
            <a:pPr lvl="0" algn="l">
              <a:lnSpc>
                <a:spcPct val="132800"/>
              </a:lnSpc>
            </a:pP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담당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파트를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입력하세요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363700" y="94869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*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페이지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내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인물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사진은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샘플이미지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입니다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3000" b="0" i="0" u="none" strike="noStrike" spc="200">
                <a:solidFill>
                  <a:srgbClr val="FFFFFF"/>
                </a:solidFill>
                <a:ea typeface="SB AggroOTF Light"/>
              </a:rPr>
              <a:t>김미리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front-end Team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8534400" y="48260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프로토타입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설계</a:t>
            </a:r>
          </a:p>
          <a:p>
            <a:pPr lvl="0" algn="l">
              <a:lnSpc>
                <a:spcPct val="132800"/>
              </a:lnSpc>
            </a:pP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회원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가입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/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로그인</a:t>
            </a:r>
          </a:p>
          <a:p>
            <a:pPr lvl="0" algn="l">
              <a:lnSpc>
                <a:spcPct val="132800"/>
              </a:lnSpc>
            </a:pP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실시간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채팅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FRONT END  --&gt;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499100" y="257810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Team Responsibilities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BACK END  --&gt;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3000" b="0" i="0" u="none" strike="noStrike" spc="200">
                <a:solidFill>
                  <a:srgbClr val="FFFFFF"/>
                </a:solidFill>
                <a:ea typeface="SB AggroOTF Light"/>
              </a:rPr>
              <a:t>박미리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1C2939"/>
                </a:solidFill>
                <a:highlight>
                  <a:srgbClr val="E6FD72"/>
                </a:highlight>
                <a:latin typeface="Elice DigitalBaeum OTF"/>
              </a:rPr>
              <a:t>Back-end Team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데이터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베이스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OS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및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네트워크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담당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파트를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입력하세요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팀원분담</a:t>
            </a:r>
          </a:p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안내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3000" b="0" i="0" u="none" strike="noStrike" spc="200">
                <a:solidFill>
                  <a:srgbClr val="FFFFFF"/>
                </a:solidFill>
                <a:ea typeface="SB AggroOTF Light"/>
              </a:rPr>
              <a:t>이미리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front-end Team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4185900" y="4826000"/>
            <a:ext cx="2476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게시판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글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작성</a:t>
            </a:r>
          </a:p>
          <a:p>
            <a:pPr lvl="0" algn="l">
              <a:lnSpc>
                <a:spcPct val="132800"/>
              </a:lnSpc>
            </a:pP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게시판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글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열람</a:t>
            </a:r>
          </a:p>
          <a:p>
            <a:pPr lvl="0" algn="l">
              <a:lnSpc>
                <a:spcPct val="132800"/>
              </a:lnSpc>
            </a:pP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게시판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글</a:t>
            </a:r>
            <a:r>
              <a:rPr lang="en-US" sz="1700" b="0" i="0" u="none" strike="noStrike" spc="100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1700" b="0" i="0" u="none" strike="noStrike" spc="100">
                <a:solidFill>
                  <a:srgbClr val="FFFFFF"/>
                </a:solidFill>
                <a:ea typeface="Elice DigitalBaeum OTF"/>
              </a:rPr>
              <a:t>수정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832FA6-7463-55A6-44E6-E7D492ECF309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E6FD72"/>
                </a:solidFill>
              </a:rPr>
              <a:t>{</a:t>
            </a:r>
            <a:r>
              <a:rPr lang="ko-KR" altLang="en-US" sz="2400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dirty="0">
                <a:solidFill>
                  <a:srgbClr val="D37DFF"/>
                </a:solidFill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000310D-FFEC-ED7E-D05C-0176404E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0" y="4147515"/>
            <a:ext cx="2667000" cy="12700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8E00353C-5541-7A39-7DC6-576A3C9AE1F1}"/>
              </a:ext>
            </a:extLst>
          </p:cNvPr>
          <p:cNvSpPr txBox="1"/>
          <p:nvPr/>
        </p:nvSpPr>
        <p:spPr>
          <a:xfrm>
            <a:off x="8242300" y="36395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1C2939"/>
                </a:solidFill>
                <a:latin typeface="Pretendard Medium"/>
              </a:rPr>
              <a:t>01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CA50651D-5E6A-F21C-8A30-49D786108580}"/>
              </a:ext>
            </a:extLst>
          </p:cNvPr>
          <p:cNvSpPr txBox="1"/>
          <p:nvPr/>
        </p:nvSpPr>
        <p:spPr>
          <a:xfrm>
            <a:off x="7251700" y="4338015"/>
            <a:ext cx="2540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a typeface="Pretendard SemiBold"/>
              </a:rPr>
              <a:t>웹이란</a:t>
            </a:r>
            <a:r>
              <a:rPr lang="en-US" altLang="ko-KR" sz="2300" b="1" i="0" u="none" strike="noStrike" dirty="0">
                <a:solidFill>
                  <a:srgbClr val="00074E"/>
                </a:solidFill>
                <a:ea typeface="Pretendard SemiBold"/>
              </a:rPr>
              <a:t>?</a:t>
            </a:r>
            <a:endParaRPr lang="ko-KR" sz="23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61C059A-52EA-0984-12E8-098A930B49F9}"/>
              </a:ext>
            </a:extLst>
          </p:cNvPr>
          <p:cNvSpPr txBox="1"/>
          <p:nvPr/>
        </p:nvSpPr>
        <p:spPr>
          <a:xfrm>
            <a:off x="7188200" y="5315915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8D739C1-760D-69A4-F33C-D9F4FAF2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0" y="7297115"/>
            <a:ext cx="2667000" cy="1270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74E0E70-6E05-16AD-A32A-2F8EF9E991B2}"/>
              </a:ext>
            </a:extLst>
          </p:cNvPr>
          <p:cNvSpPr txBox="1"/>
          <p:nvPr/>
        </p:nvSpPr>
        <p:spPr>
          <a:xfrm>
            <a:off x="8242300" y="67891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BC385D1-F2C1-53E5-79F6-27D37A03E7D9}"/>
              </a:ext>
            </a:extLst>
          </p:cNvPr>
          <p:cNvSpPr txBox="1"/>
          <p:nvPr/>
        </p:nvSpPr>
        <p:spPr>
          <a:xfrm>
            <a:off x="7226300" y="7487615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a typeface="Pretendard SemiBold"/>
              </a:rPr>
              <a:t>웹 기초 강의</a:t>
            </a:r>
            <a:endParaRPr lang="ko-KR" sz="23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6C3D8776-4C80-9F3A-CE94-FA8D51CA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4147515"/>
            <a:ext cx="2667000" cy="12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21669F-510B-8EB5-CB18-B58CCF1FBD9D}"/>
              </a:ext>
            </a:extLst>
          </p:cNvPr>
          <p:cNvSpPr txBox="1"/>
          <p:nvPr/>
        </p:nvSpPr>
        <p:spPr>
          <a:xfrm>
            <a:off x="11455400" y="36395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8C064-F8A3-ABE6-3EAC-CE4C99F09C83}"/>
              </a:ext>
            </a:extLst>
          </p:cNvPr>
          <p:cNvSpPr txBox="1"/>
          <p:nvPr/>
        </p:nvSpPr>
        <p:spPr>
          <a:xfrm>
            <a:off x="10668000" y="4338015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latin typeface="Pretendard SemiBold"/>
              </a:rPr>
              <a:t>웹 개발 분야</a:t>
            </a:r>
            <a:endParaRPr lang="ko-KR" sz="23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8305A-CCD3-9897-5D7C-8E488CED2039}"/>
              </a:ext>
            </a:extLst>
          </p:cNvPr>
          <p:cNvSpPr txBox="1"/>
          <p:nvPr/>
        </p:nvSpPr>
        <p:spPr>
          <a:xfrm>
            <a:off x="10401300" y="5315915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FBF4A5-F92F-AF52-8E65-BDF840D8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7297115"/>
            <a:ext cx="2667000" cy="12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BE1180-A1F9-D0D1-8797-E99550EDEA6B}"/>
              </a:ext>
            </a:extLst>
          </p:cNvPr>
          <p:cNvSpPr txBox="1"/>
          <p:nvPr/>
        </p:nvSpPr>
        <p:spPr>
          <a:xfrm>
            <a:off x="11455400" y="67891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4A5BA3"/>
                </a:solidFill>
                <a:latin typeface="Pretendard Medium"/>
              </a:rPr>
              <a:t>05</a:t>
            </a: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5EB2ABB6-EC96-8744-4514-84ABFF4EFA7C}"/>
              </a:ext>
            </a:extLst>
          </p:cNvPr>
          <p:cNvSpPr txBox="1"/>
          <p:nvPr/>
        </p:nvSpPr>
        <p:spPr>
          <a:xfrm>
            <a:off x="10642600" y="7487615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dirty="0">
                <a:solidFill>
                  <a:srgbClr val="00074E"/>
                </a:solidFill>
                <a:latin typeface="Pretendard SemiBold"/>
              </a:rPr>
              <a:t>실습</a:t>
            </a:r>
            <a:endParaRPr lang="en-US" altLang="ko-KR" sz="2300" b="1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76F534-438C-DBF0-2F60-4462AD8F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0" y="4147515"/>
            <a:ext cx="2667000" cy="12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BDEF6A-CA19-F5F9-522F-0CFFB33800F0}"/>
              </a:ext>
            </a:extLst>
          </p:cNvPr>
          <p:cNvSpPr txBox="1"/>
          <p:nvPr/>
        </p:nvSpPr>
        <p:spPr>
          <a:xfrm>
            <a:off x="14668500" y="36395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1C2939"/>
                </a:solidFill>
                <a:latin typeface="Pretendard Medium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66B97D-E114-77BC-84EC-2E565D6AE475}"/>
              </a:ext>
            </a:extLst>
          </p:cNvPr>
          <p:cNvSpPr txBox="1"/>
          <p:nvPr/>
        </p:nvSpPr>
        <p:spPr>
          <a:xfrm>
            <a:off x="13855700" y="4338015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a typeface="Pretendard SemiBold"/>
              </a:rPr>
              <a:t>취업 경로</a:t>
            </a:r>
            <a:endParaRPr lang="ko-KR" sz="23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6CD49F-41FC-A90A-674F-15F725C00DF7}"/>
              </a:ext>
            </a:extLst>
          </p:cNvPr>
          <p:cNvSpPr txBox="1"/>
          <p:nvPr/>
        </p:nvSpPr>
        <p:spPr>
          <a:xfrm>
            <a:off x="13614400" y="5315915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F539DC-2BA8-FFEE-2BAF-3719C3F2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0" y="7297115"/>
            <a:ext cx="2667000" cy="127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25CA4772-FCFC-3048-AAEA-C1507F83180E}"/>
              </a:ext>
            </a:extLst>
          </p:cNvPr>
          <p:cNvSpPr txBox="1"/>
          <p:nvPr/>
        </p:nvSpPr>
        <p:spPr>
          <a:xfrm>
            <a:off x="14668500" y="6789115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4A5BA3"/>
                </a:solidFill>
                <a:latin typeface="Pretendard Medium"/>
              </a:rPr>
              <a:t>06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2FEA1F6-9BB5-2AE8-E294-FBE5693897B7}"/>
              </a:ext>
            </a:extLst>
          </p:cNvPr>
          <p:cNvSpPr txBox="1"/>
          <p:nvPr/>
        </p:nvSpPr>
        <p:spPr>
          <a:xfrm>
            <a:off x="13855700" y="7487615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a typeface="Pretendard SemiBold"/>
              </a:rPr>
              <a:t>마무리</a:t>
            </a:r>
            <a:endParaRPr lang="ko-KR" sz="23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AD1F7DC7-C8C2-810F-7E0E-8CA08CF4FAF9}"/>
              </a:ext>
            </a:extLst>
          </p:cNvPr>
          <p:cNvSpPr txBox="1"/>
          <p:nvPr/>
        </p:nvSpPr>
        <p:spPr>
          <a:xfrm>
            <a:off x="1460500" y="5524500"/>
            <a:ext cx="4724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1" i="0" u="none" strike="noStrike" dirty="0">
                <a:solidFill>
                  <a:srgbClr val="00074E"/>
                </a:solidFill>
                <a:latin typeface="Pretendard SemiBold"/>
              </a:rPr>
              <a:t>CONTENTS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333379E5-220A-E415-E6F1-A6FDEAFFC04F}"/>
              </a:ext>
            </a:extLst>
          </p:cNvPr>
          <p:cNvSpPr txBox="1"/>
          <p:nvPr/>
        </p:nvSpPr>
        <p:spPr>
          <a:xfrm>
            <a:off x="7188200" y="8529015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en-US" altLang="ko-KR" sz="1800" b="0" i="0" u="none" strike="noStrike" dirty="0">
                <a:solidFill>
                  <a:srgbClr val="2C2C2C"/>
                </a:solidFill>
                <a:ea typeface="Pretendard Regular"/>
              </a:rPr>
              <a:t>HTML/CSS/JavaScript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F05E5B-1AE8-BC18-BD9B-3E35FE202586}"/>
              </a:ext>
            </a:extLst>
          </p:cNvPr>
          <p:cNvSpPr txBox="1"/>
          <p:nvPr/>
        </p:nvSpPr>
        <p:spPr>
          <a:xfrm>
            <a:off x="10401300" y="8529015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나만의 홈페이지 만들기</a:t>
            </a:r>
            <a:endParaRPr lang="en-US" altLang="ko-KR" sz="18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A7E0BA-FE14-C075-7167-9E511A6D42E5}"/>
              </a:ext>
            </a:extLst>
          </p:cNvPr>
          <p:cNvSpPr txBox="1"/>
          <p:nvPr/>
        </p:nvSpPr>
        <p:spPr>
          <a:xfrm>
            <a:off x="13614400" y="8529015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 err="1">
                <a:solidFill>
                  <a:srgbClr val="2C2C2C"/>
                </a:solidFill>
                <a:ea typeface="Pretendard Regular"/>
              </a:rPr>
              <a:t>내가만든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 페이지 배포</a:t>
            </a:r>
            <a:endParaRPr lang="en-US" altLang="ko-KR" sz="18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en-US" alt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github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68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5499100" y="4038600"/>
          <a:ext cx="11290300" cy="4953000"/>
        </p:xfrm>
        <a:graphic>
          <a:graphicData uri="http://schemas.openxmlformats.org/drawingml/2006/table">
            <a:tbl>
              <a:tblPr/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spc="100">
                          <a:solidFill>
                            <a:srgbClr val="FFFFFF"/>
                          </a:solidFill>
                          <a:latin typeface="Elice DigitalBaeum OTF"/>
                        </a:rPr>
                        <a:t>1</a:t>
                      </a:r>
                      <a:r>
                        <a:rPr lang="ko-KR" sz="1800" b="0" i="0" u="none" strike="noStrike" spc="100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2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3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4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5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6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Step 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Step 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Step 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Elice DigitalBaeum OTF"/>
                        </a:rPr>
                        <a:t>Step 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Step 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5200" y="4749800"/>
            <a:ext cx="3822700" cy="508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24900" y="5651500"/>
            <a:ext cx="3822700" cy="508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8724900" y="6527800"/>
            <a:ext cx="5664200" cy="508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0337800" y="7391400"/>
            <a:ext cx="48387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63600" y="8267700"/>
            <a:ext cx="3200400" cy="508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74100" y="6477000"/>
            <a:ext cx="5778500" cy="584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99700" y="7353300"/>
            <a:ext cx="4902200" cy="584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99100" y="3721100"/>
            <a:ext cx="11277600" cy="330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59200" y="3721100"/>
            <a:ext cx="304800" cy="33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611600" y="3873500"/>
            <a:ext cx="101600" cy="1016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969500" y="37592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FEATURE  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&lt;!----&gt;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 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ko-KR" sz="1800" b="0" i="0" u="none" strike="noStrike" spc="100">
                <a:solidFill>
                  <a:srgbClr val="E6FD72"/>
                </a:solidFill>
                <a:ea typeface="Elice DigitalBaeum OTF"/>
              </a:rPr>
              <a:t>개발일정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 </a:t>
            </a:r>
            <a:r>
              <a:rPr lang="ko-KR" sz="1800" b="0" i="0" u="none" strike="noStrike" spc="100">
                <a:solidFill>
                  <a:srgbClr val="E6FD72"/>
                </a:solidFill>
                <a:ea typeface="Elice DigitalBaeum OTF"/>
              </a:rPr>
              <a:t>안내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 --&gt;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45400" y="48514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1800" b="0" i="0" u="none" strike="noStrike">
                <a:solidFill>
                  <a:srgbClr val="1C2939"/>
                </a:solidFill>
                <a:ea typeface="SB AggroOTF Light"/>
              </a:rPr>
              <a:t>개발</a:t>
            </a:r>
            <a:r>
              <a:rPr lang="en-US" sz="18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1C2939"/>
                </a:solidFill>
                <a:ea typeface="SB AggroOTF Light"/>
              </a:rPr>
              <a:t>진행단계를</a:t>
            </a:r>
            <a:r>
              <a:rPr lang="en-US" sz="18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1C2939"/>
                </a:solidFill>
                <a:ea typeface="SB AggroOTF Light"/>
              </a:rPr>
              <a:t>적어주세요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055100" y="57404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1800" b="0" i="0" u="none" strike="noStrike">
                <a:solidFill>
                  <a:srgbClr val="1C2939"/>
                </a:solidFill>
                <a:ea typeface="SB AggroOTF Light"/>
              </a:rPr>
              <a:t>개발</a:t>
            </a:r>
            <a:r>
              <a:rPr lang="en-US" sz="18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1C2939"/>
                </a:solidFill>
                <a:ea typeface="SB AggroOTF Light"/>
              </a:rPr>
              <a:t>진행단계를</a:t>
            </a:r>
            <a:r>
              <a:rPr lang="en-US" sz="18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1C2939"/>
                </a:solidFill>
                <a:ea typeface="SB AggroOTF Light"/>
              </a:rPr>
              <a:t>적어주세요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982200" y="66167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개발</a:t>
            </a:r>
            <a:r>
              <a:rPr lang="en-US" sz="18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진행단계를</a:t>
            </a:r>
            <a:r>
              <a:rPr lang="en-US" sz="18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적어주세요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163300" y="74930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개발</a:t>
            </a:r>
            <a:r>
              <a:rPr lang="en-US" sz="18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진행단계를</a:t>
            </a:r>
            <a:r>
              <a:rPr lang="en-US" sz="1800" b="0" i="0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적어주세요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589000" y="83693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1800" b="0" i="0" u="none" strike="noStrike">
                <a:solidFill>
                  <a:srgbClr val="1C2939"/>
                </a:solidFill>
                <a:ea typeface="SB AggroOTF Light"/>
              </a:rPr>
              <a:t>개발</a:t>
            </a:r>
            <a:r>
              <a:rPr lang="en-US" sz="18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1C2939"/>
                </a:solidFill>
                <a:ea typeface="SB AggroOTF Light"/>
              </a:rPr>
              <a:t>진행단계를</a:t>
            </a:r>
            <a:r>
              <a:rPr lang="en-US" sz="1800" b="0" i="0" u="none" strike="noStrike">
                <a:solidFill>
                  <a:srgbClr val="1C2939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1C2939"/>
                </a:solidFill>
                <a:ea typeface="SB AggroOTF Light"/>
              </a:rPr>
              <a:t>적어주세요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개발일정</a:t>
            </a:r>
          </a:p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안내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7861300" y="4572000"/>
            <a:ext cx="177800" cy="1524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5867400" y="6781800"/>
            <a:ext cx="4178300" cy="254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-10800000">
            <a:off x="7861300" y="8864600"/>
            <a:ext cx="1778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C1ED197-63A6-43A5-E0EF-EEF6F97CC2B3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 시작에 앞서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…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rgbClr val="E6FD72"/>
                </a:solidFill>
              </a:rPr>
              <a:t>{</a:t>
            </a:r>
            <a:r>
              <a:rPr lang="ko-KR" altLang="en-US" sz="2400" b="1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b="1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b="1" dirty="0">
                <a:solidFill>
                  <a:srgbClr val="D37DFF"/>
                </a:solidFill>
              </a:rPr>
              <a:t>IT</a:t>
            </a:r>
            <a:r>
              <a:rPr lang="en-US" altLang="ko-KR" sz="2400" dirty="0">
                <a:solidFill>
                  <a:srgbClr val="D37DFF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sp>
        <p:nvSpPr>
          <p:cNvPr id="39" name="그래픽 12">
            <a:extLst>
              <a:ext uri="{FF2B5EF4-FFF2-40B4-BE49-F238E27FC236}">
                <a16:creationId xmlns:a16="http://schemas.microsoft.com/office/drawing/2014/main" id="{E8197102-3AED-1F11-A67B-0C93544AD52F}"/>
              </a:ext>
            </a:extLst>
          </p:cNvPr>
          <p:cNvSpPr/>
          <p:nvPr/>
        </p:nvSpPr>
        <p:spPr>
          <a:xfrm>
            <a:off x="2210791" y="4610906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294F5C8B-1EDD-DE74-67BA-A624E06D5D3C}"/>
              </a:ext>
            </a:extLst>
          </p:cNvPr>
          <p:cNvSpPr/>
          <p:nvPr/>
        </p:nvSpPr>
        <p:spPr>
          <a:xfrm>
            <a:off x="2286001" y="4721626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F1B14D36-C545-E125-7730-4F82C17C2138}"/>
              </a:ext>
            </a:extLst>
          </p:cNvPr>
          <p:cNvSpPr txBox="1">
            <a:spLocks/>
          </p:cNvSpPr>
          <p:nvPr/>
        </p:nvSpPr>
        <p:spPr>
          <a:xfrm>
            <a:off x="2895601" y="4416826"/>
            <a:ext cx="13563600" cy="145334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강의도 중요하지만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수강생 분들에게 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의미 있는 시간</a:t>
            </a:r>
            <a:r>
              <a:rPr lang="en-US" altLang="ko-KR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만드는 것이 목표</a:t>
            </a:r>
            <a:endParaRPr lang="ko-KR" altLang="en-US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그래픽 12">
            <a:extLst>
              <a:ext uri="{FF2B5EF4-FFF2-40B4-BE49-F238E27FC236}">
                <a16:creationId xmlns:a16="http://schemas.microsoft.com/office/drawing/2014/main" id="{9E807D47-5E69-C7C1-C77F-530F16B31AB6}"/>
              </a:ext>
            </a:extLst>
          </p:cNvPr>
          <p:cNvSpPr/>
          <p:nvPr/>
        </p:nvSpPr>
        <p:spPr>
          <a:xfrm>
            <a:off x="2210790" y="6555028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2EF30D65-96A3-2E00-126D-80A67237A8C9}"/>
              </a:ext>
            </a:extLst>
          </p:cNvPr>
          <p:cNvSpPr/>
          <p:nvPr/>
        </p:nvSpPr>
        <p:spPr>
          <a:xfrm>
            <a:off x="2286000" y="6665748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4C729B50-7938-1525-19A2-8FF7B35174A3}"/>
              </a:ext>
            </a:extLst>
          </p:cNvPr>
          <p:cNvSpPr txBox="1">
            <a:spLocks/>
          </p:cNvSpPr>
          <p:nvPr/>
        </p:nvSpPr>
        <p:spPr>
          <a:xfrm>
            <a:off x="2895600" y="6360948"/>
            <a:ext cx="13563600" cy="733149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 중간중간 궁금한 내용 있다면 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질문</a:t>
            </a:r>
            <a:r>
              <a:rPr lang="en-US" altLang="ko-KR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해주세요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76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832FA6-7463-55A6-44E6-E7D492ECF309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Bold" panose="02000000000000000000" pitchFamily="2" charset="-127"/>
              </a:rPr>
              <a:t>PART1. </a:t>
            </a: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Bold" panose="02000000000000000000" pitchFamily="2" charset="-127"/>
              </a:rPr>
              <a:t>웹 무엇인가</a:t>
            </a:r>
            <a:r>
              <a:rPr lang="en-US" altLang="ko-KR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E6FD72"/>
                </a:solidFill>
              </a:rPr>
              <a:t>{</a:t>
            </a:r>
            <a:r>
              <a:rPr lang="ko-KR" altLang="en-US" sz="2400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dirty="0">
                <a:solidFill>
                  <a:srgbClr val="D37DFF"/>
                </a:solidFill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32D73-322B-D8C4-DCFF-435B2703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3070152"/>
            <a:ext cx="13316140" cy="64243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1EFF1F-6806-442C-6EC8-04628BE1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26" y="3070152"/>
            <a:ext cx="12162574" cy="69424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82E0E0-A8EE-5871-89EE-3070A0B25FC5}"/>
              </a:ext>
            </a:extLst>
          </p:cNvPr>
          <p:cNvSpPr/>
          <p:nvPr/>
        </p:nvSpPr>
        <p:spPr>
          <a:xfrm>
            <a:off x="2209799" y="4991100"/>
            <a:ext cx="13792202" cy="1905000"/>
          </a:xfrm>
          <a:prstGeom prst="rect">
            <a:avLst/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그래픽 12">
            <a:extLst>
              <a:ext uri="{FF2B5EF4-FFF2-40B4-BE49-F238E27FC236}">
                <a16:creationId xmlns:a16="http://schemas.microsoft.com/office/drawing/2014/main" id="{6B3C43FB-1666-4AE3-4F49-41E3F0331900}"/>
              </a:ext>
            </a:extLst>
          </p:cNvPr>
          <p:cNvSpPr/>
          <p:nvPr/>
        </p:nvSpPr>
        <p:spPr>
          <a:xfrm>
            <a:off x="2340915" y="5337580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chemeClr val="bg1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AD1E7AC-7630-249B-AA35-4F8A7E9DF9B3}"/>
              </a:ext>
            </a:extLst>
          </p:cNvPr>
          <p:cNvSpPr/>
          <p:nvPr/>
        </p:nvSpPr>
        <p:spPr>
          <a:xfrm>
            <a:off x="2416125" y="5448300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rgbClr val="D37DFF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7F9DD87-6E4F-D84B-E07E-ABC264AB5FDE}"/>
              </a:ext>
            </a:extLst>
          </p:cNvPr>
          <p:cNvSpPr txBox="1">
            <a:spLocks/>
          </p:cNvSpPr>
          <p:nvPr/>
        </p:nvSpPr>
        <p:spPr>
          <a:xfrm>
            <a:off x="2895601" y="5143500"/>
            <a:ext cx="13563600" cy="15815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인터넷을 통해 접근할 수 있는 </a:t>
            </a:r>
            <a:r>
              <a:rPr lang="ko-KR" altLang="en-US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방대한 정보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와 </a:t>
            </a:r>
            <a:r>
              <a:rPr lang="ko-KR" altLang="en-US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endParaRPr lang="en-US" altLang="ko-KR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제공하는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41849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832FA6-7463-55A6-44E6-E7D492ECF309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Bold" panose="02000000000000000000" pitchFamily="2" charset="-127"/>
              </a:rPr>
              <a:t>PART3. </a:t>
            </a: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Bold" panose="02000000000000000000" pitchFamily="2" charset="-127"/>
              </a:rPr>
              <a:t>취업 관련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E6FD72"/>
                </a:solidFill>
              </a:rPr>
              <a:t>{</a:t>
            </a:r>
            <a:r>
              <a:rPr lang="ko-KR" altLang="en-US" sz="2400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dirty="0">
                <a:solidFill>
                  <a:srgbClr val="D37DFF"/>
                </a:solidFill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BA156A-BC3E-4095-AA5E-EC04726661B2}"/>
              </a:ext>
            </a:extLst>
          </p:cNvPr>
          <p:cNvSpPr/>
          <p:nvPr/>
        </p:nvSpPr>
        <p:spPr>
          <a:xfrm>
            <a:off x="552450" y="11098048"/>
            <a:ext cx="1676399" cy="2655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7B9C75-FAB3-0AD7-C080-DCA4EC16E983}"/>
              </a:ext>
            </a:extLst>
          </p:cNvPr>
          <p:cNvSpPr/>
          <p:nvPr/>
        </p:nvSpPr>
        <p:spPr>
          <a:xfrm>
            <a:off x="16002001" y="11098048"/>
            <a:ext cx="1676399" cy="2655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그래픽 12">
            <a:extLst>
              <a:ext uri="{FF2B5EF4-FFF2-40B4-BE49-F238E27FC236}">
                <a16:creationId xmlns:a16="http://schemas.microsoft.com/office/drawing/2014/main" id="{8A9F207C-33E8-D233-8F41-9BCB9FD6455B}"/>
              </a:ext>
            </a:extLst>
          </p:cNvPr>
          <p:cNvSpPr/>
          <p:nvPr/>
        </p:nvSpPr>
        <p:spPr>
          <a:xfrm>
            <a:off x="2210791" y="3767001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7DBAA01-AFFD-F685-DE86-EF7568603703}"/>
              </a:ext>
            </a:extLst>
          </p:cNvPr>
          <p:cNvSpPr/>
          <p:nvPr/>
        </p:nvSpPr>
        <p:spPr>
          <a:xfrm>
            <a:off x="2286001" y="3877721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257A78B-A0AF-1DF5-2600-E4684B9EF8A2}"/>
              </a:ext>
            </a:extLst>
          </p:cNvPr>
          <p:cNvSpPr txBox="1">
            <a:spLocks/>
          </p:cNvSpPr>
          <p:nvPr/>
        </p:nvSpPr>
        <p:spPr>
          <a:xfrm>
            <a:off x="2895601" y="3572921"/>
            <a:ext cx="13563600" cy="733149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B2C</a:t>
            </a:r>
            <a:endParaRPr lang="ko-KR" altLang="en-US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그래픽 12">
            <a:extLst>
              <a:ext uri="{FF2B5EF4-FFF2-40B4-BE49-F238E27FC236}">
                <a16:creationId xmlns:a16="http://schemas.microsoft.com/office/drawing/2014/main" id="{4565B75A-F3FF-28B6-DFED-DC32376DF718}"/>
              </a:ext>
            </a:extLst>
          </p:cNvPr>
          <p:cNvSpPr/>
          <p:nvPr/>
        </p:nvSpPr>
        <p:spPr>
          <a:xfrm>
            <a:off x="2222501" y="6113417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CFF090D-7952-4E44-8220-0A3188E4914B}"/>
              </a:ext>
            </a:extLst>
          </p:cNvPr>
          <p:cNvSpPr/>
          <p:nvPr/>
        </p:nvSpPr>
        <p:spPr>
          <a:xfrm>
            <a:off x="2297711" y="6224137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816919B-45D3-63BE-97C7-38E652402E59}"/>
              </a:ext>
            </a:extLst>
          </p:cNvPr>
          <p:cNvSpPr txBox="1">
            <a:spLocks/>
          </p:cNvSpPr>
          <p:nvPr/>
        </p:nvSpPr>
        <p:spPr>
          <a:xfrm>
            <a:off x="2907311" y="5919337"/>
            <a:ext cx="13563600" cy="733149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솔루션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/SI] B2B</a:t>
            </a:r>
            <a:endParaRPr lang="ko-KR" altLang="en-US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그래픽 12">
            <a:extLst>
              <a:ext uri="{FF2B5EF4-FFF2-40B4-BE49-F238E27FC236}">
                <a16:creationId xmlns:a16="http://schemas.microsoft.com/office/drawing/2014/main" id="{B5A0982E-7F61-C02F-EDCF-CE902B0CBFD3}"/>
              </a:ext>
            </a:extLst>
          </p:cNvPr>
          <p:cNvSpPr/>
          <p:nvPr/>
        </p:nvSpPr>
        <p:spPr>
          <a:xfrm>
            <a:off x="2210791" y="8459659"/>
            <a:ext cx="410872" cy="4108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1451" cap="flat">
            <a:noFill/>
            <a:prstDash val="solid"/>
            <a:miter/>
          </a:ln>
        </p:spPr>
        <p:txBody>
          <a:bodyPr tIns="18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solidFill>
                  <a:srgbClr val="FFA500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DCAE3A0-4FCD-CEF6-2B94-B400D6FCE4A6}"/>
              </a:ext>
            </a:extLst>
          </p:cNvPr>
          <p:cNvSpPr/>
          <p:nvPr/>
        </p:nvSpPr>
        <p:spPr>
          <a:xfrm>
            <a:off x="2286001" y="8570379"/>
            <a:ext cx="260451" cy="189432"/>
          </a:xfrm>
          <a:custGeom>
            <a:avLst/>
            <a:gdLst>
              <a:gd name="connsiteX0" fmla="*/ 85701 w 209502"/>
              <a:gd name="connsiteY0" fmla="*/ 152376 h 152376"/>
              <a:gd name="connsiteX1" fmla="*/ 65508 w 209502"/>
              <a:gd name="connsiteY1" fmla="*/ 143994 h 152376"/>
              <a:gd name="connsiteX2" fmla="*/ 8358 w 209502"/>
              <a:gd name="connsiteY2" fmla="*/ 86844 h 152376"/>
              <a:gd name="connsiteX3" fmla="*/ 8358 w 209502"/>
              <a:gd name="connsiteY3" fmla="*/ 46458 h 152376"/>
              <a:gd name="connsiteX4" fmla="*/ 48744 w 209502"/>
              <a:gd name="connsiteY4" fmla="*/ 46458 h 152376"/>
              <a:gd name="connsiteX5" fmla="*/ 85701 w 209502"/>
              <a:gd name="connsiteY5" fmla="*/ 83415 h 152376"/>
              <a:gd name="connsiteX6" fmla="*/ 160758 w 209502"/>
              <a:gd name="connsiteY6" fmla="*/ 8358 h 152376"/>
              <a:gd name="connsiteX7" fmla="*/ 201144 w 209502"/>
              <a:gd name="connsiteY7" fmla="*/ 8358 h 152376"/>
              <a:gd name="connsiteX8" fmla="*/ 201144 w 209502"/>
              <a:gd name="connsiteY8" fmla="*/ 48744 h 152376"/>
              <a:gd name="connsiteX9" fmla="*/ 105894 w 209502"/>
              <a:gd name="connsiteY9" fmla="*/ 143994 h 152376"/>
              <a:gd name="connsiteX10" fmla="*/ 85701 w 209502"/>
              <a:gd name="connsiteY10" fmla="*/ 152376 h 1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02" h="152376">
                <a:moveTo>
                  <a:pt x="85701" y="152376"/>
                </a:moveTo>
                <a:cubicBezTo>
                  <a:pt x="78367" y="152376"/>
                  <a:pt x="71033" y="149614"/>
                  <a:pt x="65508" y="143994"/>
                </a:cubicBezTo>
                <a:lnTo>
                  <a:pt x="8358" y="86844"/>
                </a:lnTo>
                <a:cubicBezTo>
                  <a:pt x="-2786" y="75700"/>
                  <a:pt x="-2786" y="57602"/>
                  <a:pt x="8358" y="46458"/>
                </a:cubicBezTo>
                <a:cubicBezTo>
                  <a:pt x="19502" y="35314"/>
                  <a:pt x="37600" y="35314"/>
                  <a:pt x="48744" y="46458"/>
                </a:cubicBezTo>
                <a:lnTo>
                  <a:pt x="85701" y="83415"/>
                </a:lnTo>
                <a:lnTo>
                  <a:pt x="160758" y="8358"/>
                </a:lnTo>
                <a:cubicBezTo>
                  <a:pt x="171902" y="-2786"/>
                  <a:pt x="190000" y="-2786"/>
                  <a:pt x="201144" y="8358"/>
                </a:cubicBezTo>
                <a:cubicBezTo>
                  <a:pt x="212288" y="19502"/>
                  <a:pt x="212288" y="37600"/>
                  <a:pt x="201144" y="48744"/>
                </a:cubicBezTo>
                <a:lnTo>
                  <a:pt x="105894" y="143994"/>
                </a:lnTo>
                <a:cubicBezTo>
                  <a:pt x="100370" y="149614"/>
                  <a:pt x="93035" y="152376"/>
                  <a:pt x="85701" y="1523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5697B43-9128-A7A9-C132-8FAE4DBDFD48}"/>
              </a:ext>
            </a:extLst>
          </p:cNvPr>
          <p:cNvSpPr txBox="1">
            <a:spLocks/>
          </p:cNvSpPr>
          <p:nvPr/>
        </p:nvSpPr>
        <p:spPr>
          <a:xfrm>
            <a:off x="2895601" y="8265579"/>
            <a:ext cx="13563600" cy="733149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프리랜서</a:t>
            </a:r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3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8D390D9-C066-8672-BE18-9B6488653825}"/>
              </a:ext>
            </a:extLst>
          </p:cNvPr>
          <p:cNvSpPr txBox="1">
            <a:spLocks/>
          </p:cNvSpPr>
          <p:nvPr/>
        </p:nvSpPr>
        <p:spPr>
          <a:xfrm>
            <a:off x="2971800" y="4177873"/>
            <a:ext cx="9220200" cy="1647439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사용자 경험 중점 </a:t>
            </a:r>
            <a:endParaRPr lang="en-US" altLang="ko-KR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안정성과 보안 중요 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endParaRPr lang="ko-KR" altLang="en-US" sz="2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584C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AF49D72-29BC-4496-719B-8A544CD56643}"/>
              </a:ext>
            </a:extLst>
          </p:cNvPr>
          <p:cNvSpPr txBox="1">
            <a:spLocks/>
          </p:cNvSpPr>
          <p:nvPr/>
        </p:nvSpPr>
        <p:spPr>
          <a:xfrm>
            <a:off x="2952750" y="6614685"/>
            <a:ext cx="9220200" cy="97667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다른 기업 대상으로 소프트웨어 서비스 제공</a:t>
            </a:r>
            <a:endParaRPr lang="en-US" altLang="ko-KR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복잡한 시스템 통합 작업</a:t>
            </a:r>
            <a:endParaRPr lang="en-US" altLang="ko-KR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25B0C43C-0002-16CA-0BAD-E72109D21DAD}"/>
              </a:ext>
            </a:extLst>
          </p:cNvPr>
          <p:cNvSpPr txBox="1">
            <a:spLocks/>
          </p:cNvSpPr>
          <p:nvPr/>
        </p:nvSpPr>
        <p:spPr>
          <a:xfrm>
            <a:off x="2967037" y="8998728"/>
            <a:ext cx="9220200" cy="97667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회사에서 소속되어 특정 프로젝트 수행</a:t>
            </a:r>
            <a:r>
              <a:rPr lang="en-US" altLang="ko-KR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, 1</a:t>
            </a: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회성 외주개발</a:t>
            </a:r>
            <a:r>
              <a:rPr lang="en-US" altLang="ko-KR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유지보수</a:t>
            </a:r>
            <a:r>
              <a:rPr lang="en-US" altLang="ko-KR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공공기관</a:t>
            </a:r>
            <a:r>
              <a:rPr lang="en-US" altLang="ko-KR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/</a:t>
            </a:r>
            <a:r>
              <a:rPr lang="ko-KR" altLang="en-US" sz="2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정부 외주개발</a:t>
            </a:r>
            <a:endParaRPr lang="en-US" altLang="ko-KR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28" name="Picture 14" descr="당근마켓 컴퓨터 구매팁 방출합니다. - YouTube">
            <a:extLst>
              <a:ext uri="{FF2B5EF4-FFF2-40B4-BE49-F238E27FC236}">
                <a16:creationId xmlns:a16="http://schemas.microsoft.com/office/drawing/2014/main" id="{497B106F-B823-4DAF-F28A-FBF2BC1C1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2" b="92708" l="20625" r="80469">
                        <a14:foregroundMark x1="24375" y1="73750" x2="24375" y2="73750"/>
                        <a14:foregroundMark x1="20625" y1="75000" x2="20625" y2="75000"/>
                        <a14:foregroundMark x1="21094" y1="79583" x2="21094" y2="79583"/>
                        <a14:foregroundMark x1="30625" y1="78750" x2="30625" y2="78750"/>
                        <a14:foregroundMark x1="30156" y1="86458" x2="30156" y2="86458"/>
                        <a14:foregroundMark x1="39375" y1="83125" x2="39375" y2="83125"/>
                        <a14:foregroundMark x1="37188" y1="89167" x2="37188" y2="89167"/>
                        <a14:foregroundMark x1="48281" y1="77500" x2="48281" y2="77500"/>
                        <a14:foregroundMark x1="52500" y1="74792" x2="52500" y2="74792"/>
                        <a14:foregroundMark x1="62813" y1="77083" x2="62813" y2="77083"/>
                        <a14:foregroundMark x1="72969" y1="77083" x2="72969" y2="77083"/>
                        <a14:foregroundMark x1="80469" y1="77500" x2="80469" y2="77500"/>
                        <a14:foregroundMark x1="74531" y1="87917" x2="74531" y2="87917"/>
                        <a14:foregroundMark x1="52656" y1="7500" x2="52656" y2="7500"/>
                        <a14:foregroundMark x1="48906" y1="5000" x2="48906" y2="5000"/>
                        <a14:foregroundMark x1="50469" y1="2292" x2="50469" y2="2292"/>
                        <a14:foregroundMark x1="24063" y1="91875" x2="24063" y2="91875"/>
                        <a14:foregroundMark x1="24063" y1="92292" x2="24063" y2="92292"/>
                        <a14:foregroundMark x1="24063" y1="92292" x2="24063" y2="92292"/>
                        <a14:foregroundMark x1="24063" y1="92292" x2="24063" y2="92292"/>
                        <a14:foregroundMark x1="23594" y1="92500" x2="23594" y2="92500"/>
                        <a14:foregroundMark x1="23594" y1="92500" x2="23594" y2="92500"/>
                        <a14:foregroundMark x1="23594" y1="92500" x2="23594" y2="92500"/>
                        <a14:foregroundMark x1="23594" y1="92708" x2="23594" y2="92708"/>
                        <a14:foregroundMark x1="23750" y1="92708" x2="23750" y2="92708"/>
                        <a14:foregroundMark x1="24219" y1="92708" x2="24219" y2="92708"/>
                        <a14:backgroundMark x1="19531" y1="18958" x2="15781" y2="23542"/>
                        <a14:backgroundMark x1="18750" y1="24167" x2="17031" y2="46667"/>
                        <a14:backgroundMark x1="19063" y1="7292" x2="20781" y2="43542"/>
                        <a14:backgroundMark x1="25625" y1="93125" x2="25625" y2="93125"/>
                        <a14:backgroundMark x1="25625" y1="93125" x2="26719" y2="93125"/>
                        <a14:backgroundMark x1="21563" y1="93125" x2="30000" y2="93125"/>
                        <a14:backgroundMark x1="28750" y1="92708" x2="28750" y2="92708"/>
                        <a14:backgroundMark x1="28281" y1="92708" x2="28281" y2="92708"/>
                        <a14:backgroundMark x1="27656" y1="92917" x2="27344" y2="92917"/>
                        <a14:backgroundMark x1="26719" y1="92917" x2="26250" y2="92917"/>
                        <a14:backgroundMark x1="25313" y1="92708" x2="25313" y2="92708"/>
                        <a14:backgroundMark x1="24844" y1="92708" x2="24844" y2="92708"/>
                        <a14:backgroundMark x1="24063" y1="92708" x2="24063" y2="92708"/>
                        <a14:backgroundMark x1="24063" y1="92708" x2="24063" y2="92708"/>
                        <a14:backgroundMark x1="23750" y1="92708" x2="23438" y2="92708"/>
                        <a14:backgroundMark x1="22969" y1="92708" x2="22344" y2="92708"/>
                        <a14:backgroundMark x1="22188" y1="92708" x2="22188" y2="92708"/>
                        <a14:backgroundMark x1="21250" y1="92708" x2="21250" y2="92708"/>
                        <a14:backgroundMark x1="75469" y1="51250" x2="75469" y2="51250"/>
                        <a14:backgroundMark x1="75156" y1="51250" x2="75156" y2="51250"/>
                        <a14:backgroundMark x1="75313" y1="51250" x2="75313" y2="51250"/>
                        <a14:backgroundMark x1="75313" y1="51250" x2="75313" y2="51250"/>
                        <a14:backgroundMark x1="74688" y1="51042" x2="75469" y2="51875"/>
                        <a14:backgroundMark x1="74688" y1="50833" x2="74688" y2="50833"/>
                        <a14:backgroundMark x1="75469" y1="51458" x2="75469" y2="51458"/>
                        <a14:backgroundMark x1="75469" y1="51250" x2="75469" y2="51250"/>
                        <a14:backgroundMark x1="75313" y1="51042" x2="75313" y2="51042"/>
                        <a14:backgroundMark x1="75000" y1="51042" x2="75625" y2="51042"/>
                        <a14:backgroundMark x1="74688" y1="50833" x2="75313" y2="51042"/>
                        <a14:backgroundMark x1="75469" y1="51250" x2="75625" y2="51458"/>
                        <a14:backgroundMark x1="75625" y1="51667" x2="75625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62" t="744" r="18277"/>
          <a:stretch/>
        </p:blipFill>
        <p:spPr bwMode="auto">
          <a:xfrm>
            <a:off x="13158487" y="2943544"/>
            <a:ext cx="2805414" cy="328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야놀자 (r135 판) - 나무위키">
            <a:extLst>
              <a:ext uri="{FF2B5EF4-FFF2-40B4-BE49-F238E27FC236}">
                <a16:creationId xmlns:a16="http://schemas.microsoft.com/office/drawing/2014/main" id="{F5386789-9872-0E05-8B6E-20E228D04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512386"/>
            <a:ext cx="39624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7811463-23DD-349D-4247-AB3B12161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4" b="41009"/>
          <a:stretch/>
        </p:blipFill>
        <p:spPr>
          <a:xfrm>
            <a:off x="8722301" y="3441621"/>
            <a:ext cx="6244943" cy="142546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E8E75B0-694E-1918-736A-D3CA7C130B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36982" r="40662" b="38739"/>
          <a:stretch/>
        </p:blipFill>
        <p:spPr>
          <a:xfrm>
            <a:off x="9762227" y="6744211"/>
            <a:ext cx="3259348" cy="167638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32EB808-5E94-0595-5479-B5F8C374E4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467" y="6699523"/>
            <a:ext cx="2481367" cy="19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99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832FA6-7463-55A6-44E6-E7D492ECF309}"/>
              </a:ext>
            </a:extLst>
          </p:cNvPr>
          <p:cNvSpPr/>
          <p:nvPr/>
        </p:nvSpPr>
        <p:spPr>
          <a:xfrm>
            <a:off x="533400" y="1485900"/>
            <a:ext cx="17145000" cy="9144000"/>
          </a:xfrm>
          <a:prstGeom prst="roundRect">
            <a:avLst>
              <a:gd name="adj" fmla="val 1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2B3891D-44C4-54C6-7FA5-537C42E25F53}"/>
              </a:ext>
            </a:extLst>
          </p:cNvPr>
          <p:cNvSpPr/>
          <p:nvPr/>
        </p:nvSpPr>
        <p:spPr>
          <a:xfrm>
            <a:off x="533400" y="1874870"/>
            <a:ext cx="4648200" cy="646331"/>
          </a:xfrm>
          <a:prstGeom prst="homePlate">
            <a:avLst>
              <a:gd name="adj" fmla="val 29368"/>
            </a:avLst>
          </a:prstGeom>
          <a:solidFill>
            <a:srgbClr val="D3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47325C3-DACB-6E79-2C63-039858BD5280}"/>
              </a:ext>
            </a:extLst>
          </p:cNvPr>
          <p:cNvSpPr txBox="1">
            <a:spLocks/>
          </p:cNvSpPr>
          <p:nvPr/>
        </p:nvSpPr>
        <p:spPr>
          <a:xfrm>
            <a:off x="1143000" y="1992935"/>
            <a:ext cx="36576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Bold" panose="02000000000000000000" pitchFamily="2" charset="-127"/>
              </a:rPr>
              <a:t>개발자가 맞을까</a:t>
            </a:r>
            <a:r>
              <a:rPr lang="en-US" altLang="ko-KR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sz="2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텍스트 개체 틀 68">
            <a:extLst>
              <a:ext uri="{FF2B5EF4-FFF2-40B4-BE49-F238E27FC236}">
                <a16:creationId xmlns:a16="http://schemas.microsoft.com/office/drawing/2014/main" id="{445A6BF7-481A-1ED9-42E7-B27DF5E5E4BF}"/>
              </a:ext>
            </a:extLst>
          </p:cNvPr>
          <p:cNvSpPr txBox="1">
            <a:spLocks/>
          </p:cNvSpPr>
          <p:nvPr/>
        </p:nvSpPr>
        <p:spPr>
          <a:xfrm>
            <a:off x="12825413" y="839570"/>
            <a:ext cx="4852988" cy="646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E6FD72"/>
                </a:solidFill>
              </a:rPr>
              <a:t>{</a:t>
            </a:r>
            <a:r>
              <a:rPr lang="ko-KR" altLang="en-US" sz="2400" dirty="0">
                <a:solidFill>
                  <a:srgbClr val="E6FD72"/>
                </a:solidFill>
              </a:rPr>
              <a:t>나도 할 수 있다</a:t>
            </a:r>
            <a:r>
              <a:rPr lang="en-US" altLang="ko-KR" sz="2400" dirty="0">
                <a:solidFill>
                  <a:srgbClr val="E6FD72"/>
                </a:solidFill>
              </a:rPr>
              <a:t>!</a:t>
            </a:r>
            <a:r>
              <a:rPr lang="en-US" altLang="ko-KR" sz="2400" dirty="0"/>
              <a:t>  </a:t>
            </a:r>
            <a:r>
              <a:rPr lang="en-US" altLang="ko-KR" sz="2400" dirty="0">
                <a:solidFill>
                  <a:srgbClr val="D37DFF"/>
                </a:solidFill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</a:rPr>
              <a:t>웹개발자 강의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E3D4EB-7B09-2D78-2F09-91FF9F8C3529}"/>
              </a:ext>
            </a:extLst>
          </p:cNvPr>
          <p:cNvSpPr/>
          <p:nvPr/>
        </p:nvSpPr>
        <p:spPr>
          <a:xfrm>
            <a:off x="2591454" y="3684712"/>
            <a:ext cx="13399435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A256889-509D-7224-55AD-6CE748CA6C83}"/>
              </a:ext>
            </a:extLst>
          </p:cNvPr>
          <p:cNvSpPr txBox="1">
            <a:spLocks/>
          </p:cNvSpPr>
          <p:nvPr/>
        </p:nvSpPr>
        <p:spPr>
          <a:xfrm>
            <a:off x="3116205" y="4276712"/>
            <a:ext cx="9000250" cy="35862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무언가를 만드는 것에 </a:t>
            </a:r>
            <a:r>
              <a:rPr lang="ko-KR" altLang="en-US" sz="1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흥미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있다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DBF274F-58AA-E557-CEBC-84A1E562C5F6}"/>
              </a:ext>
            </a:extLst>
          </p:cNvPr>
          <p:cNvSpPr txBox="1">
            <a:spLocks/>
          </p:cNvSpPr>
          <p:nvPr/>
        </p:nvSpPr>
        <p:spPr>
          <a:xfrm>
            <a:off x="3116204" y="3879331"/>
            <a:ext cx="1684395" cy="369332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첫번째 질문</a:t>
            </a:r>
          </a:p>
        </p:txBody>
      </p:sp>
      <p:sp>
        <p:nvSpPr>
          <p:cNvPr id="15" name="그래픽 12">
            <a:extLst>
              <a:ext uri="{FF2B5EF4-FFF2-40B4-BE49-F238E27FC236}">
                <a16:creationId xmlns:a16="http://schemas.microsoft.com/office/drawing/2014/main" id="{614E64D3-75D9-ADF7-6684-B9435D776D44}"/>
              </a:ext>
            </a:extLst>
          </p:cNvPr>
          <p:cNvSpPr/>
          <p:nvPr/>
        </p:nvSpPr>
        <p:spPr>
          <a:xfrm>
            <a:off x="2240869" y="3882701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C6EF978-E809-4236-0228-C3175689809A}"/>
              </a:ext>
            </a:extLst>
          </p:cNvPr>
          <p:cNvSpPr/>
          <p:nvPr/>
        </p:nvSpPr>
        <p:spPr>
          <a:xfrm>
            <a:off x="2567641" y="5016352"/>
            <a:ext cx="13399435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31A7CC6-EB0E-0597-1F67-8D7AE8BD5445}"/>
              </a:ext>
            </a:extLst>
          </p:cNvPr>
          <p:cNvSpPr txBox="1">
            <a:spLocks/>
          </p:cNvSpPr>
          <p:nvPr/>
        </p:nvSpPr>
        <p:spPr>
          <a:xfrm>
            <a:off x="3092392" y="5608352"/>
            <a:ext cx="9000250" cy="35862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반복적인 업무를 싫어하는 편이다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BE86D1C4-4482-588E-61A4-DC5CEC23756A}"/>
              </a:ext>
            </a:extLst>
          </p:cNvPr>
          <p:cNvSpPr txBox="1">
            <a:spLocks/>
          </p:cNvSpPr>
          <p:nvPr/>
        </p:nvSpPr>
        <p:spPr>
          <a:xfrm>
            <a:off x="3092391" y="5210971"/>
            <a:ext cx="1708207" cy="369332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두번째 질문</a:t>
            </a:r>
          </a:p>
        </p:txBody>
      </p:sp>
      <p:sp>
        <p:nvSpPr>
          <p:cNvPr id="32" name="그래픽 12">
            <a:extLst>
              <a:ext uri="{FF2B5EF4-FFF2-40B4-BE49-F238E27FC236}">
                <a16:creationId xmlns:a16="http://schemas.microsoft.com/office/drawing/2014/main" id="{59387968-1D06-C665-C3E6-4B1014DE37DE}"/>
              </a:ext>
            </a:extLst>
          </p:cNvPr>
          <p:cNvSpPr/>
          <p:nvPr/>
        </p:nvSpPr>
        <p:spPr>
          <a:xfrm>
            <a:off x="2217056" y="5214341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4CD7033-1455-1D8C-1490-C3ACE4975CCD}"/>
              </a:ext>
            </a:extLst>
          </p:cNvPr>
          <p:cNvSpPr/>
          <p:nvPr/>
        </p:nvSpPr>
        <p:spPr>
          <a:xfrm>
            <a:off x="2596216" y="6336262"/>
            <a:ext cx="13399435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A7C0E9A-59AC-52C7-CE56-0895BC6156DF}"/>
              </a:ext>
            </a:extLst>
          </p:cNvPr>
          <p:cNvSpPr txBox="1">
            <a:spLocks/>
          </p:cNvSpPr>
          <p:nvPr/>
        </p:nvSpPr>
        <p:spPr>
          <a:xfrm>
            <a:off x="3120967" y="6928262"/>
            <a:ext cx="9000250" cy="35862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일을 </a:t>
            </a:r>
            <a:r>
              <a:rPr lang="ko-KR" altLang="en-US" sz="160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할때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효율성을 따져서 </a:t>
            </a:r>
            <a:r>
              <a:rPr lang="ko-KR" altLang="en-US" sz="160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하는편이다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FE29AD17-DA20-690C-6794-A5A1ECA11D3C}"/>
              </a:ext>
            </a:extLst>
          </p:cNvPr>
          <p:cNvSpPr txBox="1">
            <a:spLocks/>
          </p:cNvSpPr>
          <p:nvPr/>
        </p:nvSpPr>
        <p:spPr>
          <a:xfrm>
            <a:off x="3120967" y="6530881"/>
            <a:ext cx="1888652" cy="369332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세번째 질문</a:t>
            </a:r>
          </a:p>
        </p:txBody>
      </p:sp>
      <p:sp>
        <p:nvSpPr>
          <p:cNvPr id="36" name="그래픽 12">
            <a:extLst>
              <a:ext uri="{FF2B5EF4-FFF2-40B4-BE49-F238E27FC236}">
                <a16:creationId xmlns:a16="http://schemas.microsoft.com/office/drawing/2014/main" id="{889175E6-614A-199E-C57C-9E02D85B033F}"/>
              </a:ext>
            </a:extLst>
          </p:cNvPr>
          <p:cNvSpPr/>
          <p:nvPr/>
        </p:nvSpPr>
        <p:spPr>
          <a:xfrm>
            <a:off x="2245631" y="6534251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59FC597-E176-8AE5-736A-F43BF785894F}"/>
              </a:ext>
            </a:extLst>
          </p:cNvPr>
          <p:cNvSpPr/>
          <p:nvPr/>
        </p:nvSpPr>
        <p:spPr>
          <a:xfrm>
            <a:off x="2583516" y="7683028"/>
            <a:ext cx="13399435" cy="1246090"/>
          </a:xfrm>
          <a:prstGeom prst="roundRect">
            <a:avLst>
              <a:gd name="adj" fmla="val 6794"/>
            </a:avLst>
          </a:prstGeom>
          <a:solidFill>
            <a:srgbClr val="F5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14DBB42E-03DE-AB67-FF8B-FCF077304E53}"/>
              </a:ext>
            </a:extLst>
          </p:cNvPr>
          <p:cNvSpPr txBox="1">
            <a:spLocks/>
          </p:cNvSpPr>
          <p:nvPr/>
        </p:nvSpPr>
        <p:spPr>
          <a:xfrm>
            <a:off x="3092392" y="8275028"/>
            <a:ext cx="9000250" cy="35862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문제를 해결하는 것에 진심이다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안되면 될 때까지</a:t>
            </a:r>
            <a:r>
              <a:rPr lang="en-US" altLang="ko-KR" sz="16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99407D0E-B6D5-1B75-1CEB-0E0BB73169A9}"/>
              </a:ext>
            </a:extLst>
          </p:cNvPr>
          <p:cNvSpPr txBox="1">
            <a:spLocks/>
          </p:cNvSpPr>
          <p:nvPr/>
        </p:nvSpPr>
        <p:spPr>
          <a:xfrm>
            <a:off x="3092392" y="7877647"/>
            <a:ext cx="2089208" cy="369332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ko-KR" altLang="en-US" sz="1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A599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네번째 질문</a:t>
            </a:r>
          </a:p>
        </p:txBody>
      </p:sp>
      <p:sp>
        <p:nvSpPr>
          <p:cNvPr id="40" name="그래픽 12">
            <a:extLst>
              <a:ext uri="{FF2B5EF4-FFF2-40B4-BE49-F238E27FC236}">
                <a16:creationId xmlns:a16="http://schemas.microsoft.com/office/drawing/2014/main" id="{F9E9FB5F-C75A-C6B8-BC14-E4BC73D63FF7}"/>
              </a:ext>
            </a:extLst>
          </p:cNvPr>
          <p:cNvSpPr/>
          <p:nvPr/>
        </p:nvSpPr>
        <p:spPr>
          <a:xfrm>
            <a:off x="2217056" y="7881017"/>
            <a:ext cx="701172" cy="701172"/>
          </a:xfrm>
          <a:custGeom>
            <a:avLst/>
            <a:gdLst>
              <a:gd name="connsiteX0" fmla="*/ 155248 w 310495"/>
              <a:gd name="connsiteY0" fmla="*/ 0 h 310495"/>
              <a:gd name="connsiteX1" fmla="*/ 310495 w 310495"/>
              <a:gd name="connsiteY1" fmla="*/ 155248 h 310495"/>
              <a:gd name="connsiteX2" fmla="*/ 155248 w 310495"/>
              <a:gd name="connsiteY2" fmla="*/ 310495 h 310495"/>
              <a:gd name="connsiteX3" fmla="*/ 0 w 310495"/>
              <a:gd name="connsiteY3" fmla="*/ 155248 h 310495"/>
              <a:gd name="connsiteX4" fmla="*/ 155248 w 310495"/>
              <a:gd name="connsiteY4" fmla="*/ 0 h 310495"/>
              <a:gd name="connsiteX5" fmla="*/ 155248 w 310495"/>
              <a:gd name="connsiteY5" fmla="*/ 0 h 3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495" h="310495">
                <a:moveTo>
                  <a:pt x="155248" y="0"/>
                </a:moveTo>
                <a:cubicBezTo>
                  <a:pt x="240997" y="0"/>
                  <a:pt x="310495" y="69644"/>
                  <a:pt x="310495" y="155248"/>
                </a:cubicBezTo>
                <a:cubicBezTo>
                  <a:pt x="310495" y="240997"/>
                  <a:pt x="240851" y="310495"/>
                  <a:pt x="155248" y="310495"/>
                </a:cubicBezTo>
                <a:cubicBezTo>
                  <a:pt x="69499" y="310495"/>
                  <a:pt x="0" y="240852"/>
                  <a:pt x="0" y="155248"/>
                </a:cubicBezTo>
                <a:cubicBezTo>
                  <a:pt x="0" y="69644"/>
                  <a:pt x="69499" y="0"/>
                  <a:pt x="155248" y="0"/>
                </a:cubicBezTo>
                <a:lnTo>
                  <a:pt x="155248" y="0"/>
                </a:lnTo>
                <a:close/>
              </a:path>
            </a:pathLst>
          </a:custGeom>
          <a:solidFill>
            <a:srgbClr val="D37DFF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79400" dist="38100" algn="l" rotWithShape="0">
                    <a:srgbClr val="0A5994"/>
                  </a:outerShdw>
                </a:effectLst>
                <a:latin typeface="+mj-ea"/>
                <a:ea typeface="+mj-ea"/>
                <a:cs typeface="+mj-cs"/>
              </a:rPr>
              <a:t>Q</a:t>
            </a:r>
            <a:endParaRPr lang="ko-KR" altLang="en-US" sz="2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79400" dist="38100" algn="l" rotWithShape="0">
                  <a:srgbClr val="0A5994"/>
                </a:outerShdw>
              </a:effectLst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020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38300"/>
            <a:ext cx="16738600" cy="819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38300"/>
            <a:ext cx="520700" cy="819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3060700" y="5715000"/>
            <a:ext cx="8191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7848600"/>
            <a:ext cx="685800" cy="698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34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4200" y="5956300"/>
            <a:ext cx="10045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7800" b="0" i="0" u="none" strike="noStrike" spc="-600" dirty="0">
                <a:solidFill>
                  <a:schemeClr val="bg1"/>
                </a:solidFill>
                <a:latin typeface="SB AggroOTF Light"/>
                <a:ea typeface="SB AggroOTF Light"/>
              </a:rPr>
              <a:t>나만의 웹페이지 만들기</a:t>
            </a:r>
            <a:endParaRPr lang="ko-KR" sz="7800" b="0" i="0" u="none" strike="noStrike" spc="-600" dirty="0">
              <a:solidFill>
                <a:schemeClr val="bg1"/>
              </a:solidFill>
              <a:ea typeface="SB AggroOTF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73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>
                <a:solidFill>
                  <a:srgbClr val="E6FD72"/>
                </a:solidFill>
                <a:latin typeface="Noto Sans CJK KR Regular"/>
              </a:rPr>
              <a:t>{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6800" y="4165600"/>
            <a:ext cx="91440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1000" b="0" i="0" u="none" strike="noStrike" spc="-600" dirty="0">
                <a:solidFill>
                  <a:srgbClr val="E6FD72"/>
                </a:solidFill>
                <a:ea typeface="SB AggroOTF Light"/>
              </a:rPr>
              <a:t>실습</a:t>
            </a:r>
            <a:endParaRPr lang="ko-KR" sz="11000" b="0" i="0" u="none" strike="noStrike" spc="-6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54200" y="7835900"/>
            <a:ext cx="3911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// Ready to Start?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Elice DigitalBaeum OTF"/>
              </a:rPr>
              <a:t>"Next Page"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060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>
                <a:solidFill>
                  <a:srgbClr val="FFFFFF"/>
                </a:solidFill>
                <a:latin typeface="Noto Sans CJK KR Regular"/>
              </a:rPr>
              <a:t>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54200" y="2959100"/>
            <a:ext cx="7340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// Welcome to the Coding Plan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-US" sz="1800" b="0" i="0" u="none" strike="noStrike" spc="200" dirty="0">
                <a:solidFill>
                  <a:srgbClr val="D37DFF"/>
                </a:solidFill>
                <a:latin typeface="Elice DigitalBaeum OTF"/>
              </a:rPr>
              <a:t>"Developer's Programming Plan"</a:t>
            </a:r>
            <a:r>
              <a:rPr lang="en-US" sz="1800" b="0" i="0" u="none" strike="noStrike" spc="200" dirty="0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4200" y="8877300"/>
            <a:ext cx="1526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</p:txBody>
      </p:sp>
      <p:pic>
        <p:nvPicPr>
          <p:cNvPr id="27" name="Picture 20">
            <a:extLst>
              <a:ext uri="{FF2B5EF4-FFF2-40B4-BE49-F238E27FC236}">
                <a16:creationId xmlns:a16="http://schemas.microsoft.com/office/drawing/2014/main" id="{DFF990BA-2987-59AE-C74A-747BA15BFD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57100" y="2501900"/>
            <a:ext cx="4241800" cy="4318000"/>
          </a:xfrm>
          <a:prstGeom prst="rect">
            <a:avLst/>
          </a:prstGeom>
        </p:spPr>
      </p:pic>
      <p:pic>
        <p:nvPicPr>
          <p:cNvPr id="28" name="Picture 22">
            <a:extLst>
              <a:ext uri="{FF2B5EF4-FFF2-40B4-BE49-F238E27FC236}">
                <a16:creationId xmlns:a16="http://schemas.microsoft.com/office/drawing/2014/main" id="{E3836972-85A5-1F7A-C2B0-2A1996B5C7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3180000">
            <a:off x="15151100" y="2971800"/>
            <a:ext cx="1333500" cy="1333500"/>
          </a:xfrm>
          <a:prstGeom prst="rect">
            <a:avLst/>
          </a:prstGeom>
        </p:spPr>
      </p:pic>
      <p:pic>
        <p:nvPicPr>
          <p:cNvPr id="29" name="Picture 21">
            <a:extLst>
              <a:ext uri="{FF2B5EF4-FFF2-40B4-BE49-F238E27FC236}">
                <a16:creationId xmlns:a16="http://schemas.microsoft.com/office/drawing/2014/main" id="{68F05168-A403-C4F0-551E-794E628E3A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80000">
            <a:off x="14744700" y="2603500"/>
            <a:ext cx="1435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43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13554</TotalTime>
  <Words>2128</Words>
  <Application>Microsoft Macintosh PowerPoint</Application>
  <PresentationFormat>사용자 지정</PresentationFormat>
  <Paragraphs>793</Paragraphs>
  <Slides>40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60" baseType="lpstr">
      <vt:lpstr>establish Retrosans</vt:lpstr>
      <vt:lpstr>Noto Sans CJK KR Regular</vt:lpstr>
      <vt:lpstr>[더존] 본문체 50</vt:lpstr>
      <vt:lpstr>맑은 고딕</vt:lpstr>
      <vt:lpstr>Elice DigitalBaeum OTF</vt:lpstr>
      <vt:lpstr>[더존] 본문체 30</vt:lpstr>
      <vt:lpstr>Pretendard Light</vt:lpstr>
      <vt:lpstr>G마켓 산스 TTF Medium</vt:lpstr>
      <vt:lpstr>Arial</vt:lpstr>
      <vt:lpstr>SB AggroOTF Light</vt:lpstr>
      <vt:lpstr>나눔스퀘어 Bold</vt:lpstr>
      <vt:lpstr>Pretendard Regular</vt:lpstr>
      <vt:lpstr>Pretendard Medium</vt:lpstr>
      <vt:lpstr>SB AggroOTF Medium</vt:lpstr>
      <vt:lpstr>Pretendard ExtraLight</vt:lpstr>
      <vt:lpstr>Calibri (본문)</vt:lpstr>
      <vt:lpstr>G마켓 산스 TTF Bold</vt:lpstr>
      <vt:lpstr>Pretendard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[서비스] - B2C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yealim shin</dc:creator>
  <cp:lastModifiedBy>임종현</cp:lastModifiedBy>
  <cp:revision>25</cp:revision>
  <dcterms:created xsi:type="dcterms:W3CDTF">2006-08-16T00:00:00Z</dcterms:created>
  <dcterms:modified xsi:type="dcterms:W3CDTF">2024-09-21T12:39:12Z</dcterms:modified>
</cp:coreProperties>
</file>